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3" r:id="rId1"/>
  </p:sldMasterIdLst>
  <p:notesMasterIdLst>
    <p:notesMasterId r:id="rId12"/>
  </p:notesMasterIdLst>
  <p:sldIdLst>
    <p:sldId id="265" r:id="rId2"/>
    <p:sldId id="256" r:id="rId3"/>
    <p:sldId id="257" r:id="rId4"/>
    <p:sldId id="258" r:id="rId5"/>
    <p:sldId id="259" r:id="rId6"/>
    <p:sldId id="260" r:id="rId7"/>
    <p:sldId id="261" r:id="rId8"/>
    <p:sldId id="262" r:id="rId9"/>
    <p:sldId id="263" r:id="rId10"/>
    <p:sldId id="264" r:id="rId11"/>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0" d="100"/>
          <a:sy n="60" d="100"/>
        </p:scale>
        <p:origin x="660"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47046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1346836"/>
            <a:ext cx="10972800" cy="2865120"/>
          </a:xfrm>
        </p:spPr>
        <p:txBody>
          <a:bodyPr anchor="b"/>
          <a:lstStyle>
            <a:lvl1pPr algn="ctr">
              <a:defRPr sz="7200"/>
            </a:lvl1pPr>
          </a:lstStyle>
          <a:p>
            <a:r>
              <a:rPr lang="en-US"/>
              <a:t>Click to edit Master title style</a:t>
            </a:r>
            <a:endParaRPr lang="en-US" dirty="0"/>
          </a:p>
        </p:txBody>
      </p:sp>
      <p:sp>
        <p:nvSpPr>
          <p:cNvPr id="3" name="Subtitle 2"/>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26-Jun-24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535899475"/>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26-Jun-24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05264860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0" y="438150"/>
            <a:ext cx="3154680" cy="697420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05840" y="438150"/>
            <a:ext cx="9281160" cy="697420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26-Jun-24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98384385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2311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26-Jun-24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346408129"/>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98220" y="2051686"/>
            <a:ext cx="12618720" cy="3423284"/>
          </a:xfrm>
        </p:spPr>
        <p:txBody>
          <a:bodyPr anchor="b"/>
          <a:lstStyle>
            <a:lvl1pPr>
              <a:defRPr sz="7200"/>
            </a:lvl1pPr>
          </a:lstStyle>
          <a:p>
            <a:r>
              <a:rPr lang="en-US"/>
              <a:t>Click to edit Master title style</a:t>
            </a:r>
            <a:endParaRPr lang="en-US" dirty="0"/>
          </a:p>
        </p:txBody>
      </p:sp>
      <p:sp>
        <p:nvSpPr>
          <p:cNvPr id="3" name="Text Placeholder 2"/>
          <p:cNvSpPr>
            <a:spLocks noGrp="1"/>
          </p:cNvSpPr>
          <p:nvPr>
            <p:ph type="body" idx="1"/>
          </p:nvPr>
        </p:nvSpPr>
        <p:spPr>
          <a:xfrm>
            <a:off x="998220" y="5507356"/>
            <a:ext cx="12618720" cy="1800224"/>
          </a:xfrm>
        </p:spPr>
        <p:txBody>
          <a:bodyPr/>
          <a:lstStyle>
            <a:lvl1pPr marL="0" indent="0">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smtClean="0"/>
              <a:t>26-Jun-24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57938286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058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6640" y="2190750"/>
            <a:ext cx="6217920" cy="52216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smtClean="0"/>
              <a:t>26-Jun-24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618345520"/>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07746" y="438150"/>
            <a:ext cx="12618720"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07746" y="2017396"/>
            <a:ext cx="6189344"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07746" y="3006090"/>
            <a:ext cx="6189344"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406640" y="2017396"/>
            <a:ext cx="6219826" cy="988694"/>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0" y="3006090"/>
            <a:ext cx="6219826" cy="44215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smtClean="0"/>
              <a:t>26-Jun-24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6792267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smtClean="0"/>
              <a:t>26-Jun-24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88402305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smtClean="0"/>
              <a:t>26-Jun-24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83203104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Content Placeholder 2"/>
          <p:cNvSpPr>
            <a:spLocks noGrp="1"/>
          </p:cNvSpPr>
          <p:nvPr>
            <p:ph idx="1"/>
          </p:nvPr>
        </p:nvSpPr>
        <p:spPr>
          <a:xfrm>
            <a:off x="6219826" y="1184911"/>
            <a:ext cx="7406640" cy="5848350"/>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26-Jun-24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9552050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7746" y="548640"/>
            <a:ext cx="4718684" cy="1920240"/>
          </a:xfrm>
        </p:spPr>
        <p:txBody>
          <a:bodyPr anchor="b"/>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6219826" y="1184911"/>
            <a:ext cx="7406640" cy="5848350"/>
          </a:xfrm>
        </p:spPr>
        <p:txBody>
          <a:bodyPr anchor="t"/>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07746" y="2468880"/>
            <a:ext cx="4718684" cy="4573906"/>
          </a:xfrm>
        </p:spPr>
        <p:txBody>
          <a:bodyPr/>
          <a:lstStyle>
            <a:lvl1pPr marL="0" indent="0">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smtClean="0"/>
              <a:t>26-Jun-24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217573330"/>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05840" y="438150"/>
            <a:ext cx="12618720" cy="159067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05840" y="2190750"/>
            <a:ext cx="12618720" cy="522160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05840" y="7627621"/>
            <a:ext cx="3291840" cy="438150"/>
          </a:xfrm>
          <a:prstGeom prst="rect">
            <a:avLst/>
          </a:prstGeom>
        </p:spPr>
        <p:txBody>
          <a:bodyPr vert="horz" lIns="91440" tIns="45720" rIns="91440" bIns="45720" rtlCol="0" anchor="ctr"/>
          <a:lstStyle>
            <a:lvl1pPr algn="l">
              <a:defRPr sz="1440">
                <a:solidFill>
                  <a:schemeClr val="tx1">
                    <a:tint val="75000"/>
                  </a:schemeClr>
                </a:solidFill>
              </a:defRPr>
            </a:lvl1pPr>
          </a:lstStyle>
          <a:p>
            <a:fld id="{C764DE79-268F-4C1A-8933-263129D2AF90}" type="datetimeFigureOut">
              <a:rPr lang="en-US" smtClean="0"/>
              <a:t>26-Jun-24</a:t>
            </a:fld>
            <a:endParaRPr lang="en-US" dirty="0"/>
          </a:p>
        </p:txBody>
      </p:sp>
      <p:sp>
        <p:nvSpPr>
          <p:cNvPr id="5" name="Footer Placeholder 4"/>
          <p:cNvSpPr>
            <a:spLocks noGrp="1"/>
          </p:cNvSpPr>
          <p:nvPr>
            <p:ph type="ftr" sz="quarter" idx="3"/>
          </p:nvPr>
        </p:nvSpPr>
        <p:spPr>
          <a:xfrm>
            <a:off x="4846320" y="7627621"/>
            <a:ext cx="4937760" cy="438150"/>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332720" y="7627621"/>
            <a:ext cx="3291840" cy="438150"/>
          </a:xfrm>
          <a:prstGeom prst="rect">
            <a:avLst/>
          </a:prstGeom>
        </p:spPr>
        <p:txBody>
          <a:bodyPr vert="horz" lIns="91440" tIns="45720" rIns="91440" bIns="45720" rtlCol="0" anchor="ctr"/>
          <a:lstStyle>
            <a:lvl1pPr algn="r">
              <a:defRPr sz="144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1507685275"/>
      </p:ext>
    </p:extLst>
  </p:cSld>
  <p:clrMap bg1="dk1" tx1="lt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Lst>
  <p:hf sldNum="0" hdr="0" ftr="0" dt="0"/>
  <p:txStyles>
    <p:titleStyle>
      <a:lvl1pPr algn="l" defTabSz="1097280" rtl="0" eaLnBrk="1" latinLnBrk="0" hangingPunct="1">
        <a:lnSpc>
          <a:spcPct val="90000"/>
        </a:lnSpc>
        <a:spcBef>
          <a:spcPct val="0"/>
        </a:spcBef>
        <a:buNone/>
        <a:defRPr sz="5280" kern="1200">
          <a:solidFill>
            <a:schemeClr val="tx1"/>
          </a:solidFill>
          <a:latin typeface="+mj-lt"/>
          <a:ea typeface="+mj-ea"/>
          <a:cs typeface="+mj-cs"/>
        </a:defRPr>
      </a:lvl1pPr>
    </p:titleStyle>
    <p:bodyStyle>
      <a:lvl1pPr marL="274320" indent="-274320" algn="l" defTabSz="1097280" rtl="0" eaLnBrk="1" latinLnBrk="0" hangingPunct="1">
        <a:lnSpc>
          <a:spcPct val="90000"/>
        </a:lnSpc>
        <a:spcBef>
          <a:spcPts val="1200"/>
        </a:spcBef>
        <a:buFont typeface="Arial" panose="020B0604020202020204" pitchFamily="34" charset="0"/>
        <a:buChar char="•"/>
        <a:defRPr sz="3360" kern="1200">
          <a:solidFill>
            <a:schemeClr val="tx1"/>
          </a:solidFill>
          <a:latin typeface="+mn-lt"/>
          <a:ea typeface="+mn-ea"/>
          <a:cs typeface="+mn-cs"/>
        </a:defRPr>
      </a:lvl1pPr>
      <a:lvl2pPr marL="822960" indent="-274320" algn="l" defTabSz="1097280" rtl="0" eaLnBrk="1" latinLnBrk="0" hangingPunct="1">
        <a:lnSpc>
          <a:spcPct val="90000"/>
        </a:lnSpc>
        <a:spcBef>
          <a:spcPts val="600"/>
        </a:spcBef>
        <a:buFont typeface="Arial" panose="020B0604020202020204" pitchFamily="34" charset="0"/>
        <a:buChar char="•"/>
        <a:defRPr sz="2880" kern="1200">
          <a:solidFill>
            <a:schemeClr val="tx1"/>
          </a:solidFill>
          <a:latin typeface="+mn-lt"/>
          <a:ea typeface="+mn-ea"/>
          <a:cs typeface="+mn-cs"/>
        </a:defRPr>
      </a:lvl2pPr>
      <a:lvl3pPr marL="1371600" indent="-274320" algn="l" defTabSz="1097280" rtl="0" eaLnBrk="1" latinLnBrk="0" hangingPunct="1">
        <a:lnSpc>
          <a:spcPct val="90000"/>
        </a:lnSpc>
        <a:spcBef>
          <a:spcPts val="600"/>
        </a:spcBef>
        <a:buFont typeface="Arial" panose="020B0604020202020204" pitchFamily="34" charset="0"/>
        <a:buChar char="•"/>
        <a:defRPr sz="2400" kern="1200">
          <a:solidFill>
            <a:schemeClr val="tx1"/>
          </a:solidFill>
          <a:latin typeface="+mn-lt"/>
          <a:ea typeface="+mn-ea"/>
          <a:cs typeface="+mn-cs"/>
        </a:defRPr>
      </a:lvl3pPr>
      <a:lvl4pPr marL="19202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4pPr>
      <a:lvl5pPr marL="246888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5pPr>
      <a:lvl6pPr marL="301752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6pPr>
      <a:lvl7pPr marL="356616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7pPr>
      <a:lvl8pPr marL="411480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8pPr>
      <a:lvl9pPr marL="4663440" indent="-274320" algn="l" defTabSz="1097280" rtl="0" eaLnBrk="1" latinLnBrk="0" hangingPunct="1">
        <a:lnSpc>
          <a:spcPct val="90000"/>
        </a:lnSpc>
        <a:spcBef>
          <a:spcPts val="600"/>
        </a:spcBef>
        <a:buFont typeface="Arial" panose="020B0604020202020204" pitchFamily="34" charset="0"/>
        <a:buChar char="•"/>
        <a:defRPr sz="2160" kern="1200">
          <a:solidFill>
            <a:schemeClr val="tx1"/>
          </a:solidFill>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hyperlink" Target="https://gamma.app" TargetMode="Externa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89E89C3-BEEA-4612-9AA5-EDDBC1E7CBFB}"/>
              </a:ext>
            </a:extLst>
          </p:cNvPr>
          <p:cNvPicPr>
            <a:picLocks noChangeAspect="1"/>
          </p:cNvPicPr>
          <p:nvPr/>
        </p:nvPicPr>
        <p:blipFill>
          <a:blip r:embed="rId2"/>
          <a:stretch>
            <a:fillRect/>
          </a:stretch>
        </p:blipFill>
        <p:spPr>
          <a:xfrm>
            <a:off x="0" y="-1"/>
            <a:ext cx="1781445" cy="1665215"/>
          </a:xfrm>
          <a:prstGeom prst="rect">
            <a:avLst/>
          </a:prstGeom>
        </p:spPr>
      </p:pic>
      <p:pic>
        <p:nvPicPr>
          <p:cNvPr id="3" name="Picture 2">
            <a:extLst>
              <a:ext uri="{FF2B5EF4-FFF2-40B4-BE49-F238E27FC236}">
                <a16:creationId xmlns:a16="http://schemas.microsoft.com/office/drawing/2014/main" id="{24834467-F606-4CBD-BAFF-26B89724D54B}"/>
              </a:ext>
            </a:extLst>
          </p:cNvPr>
          <p:cNvPicPr>
            <a:picLocks noChangeAspect="1"/>
          </p:cNvPicPr>
          <p:nvPr/>
        </p:nvPicPr>
        <p:blipFill>
          <a:blip r:embed="rId3"/>
          <a:stretch>
            <a:fillRect/>
          </a:stretch>
        </p:blipFill>
        <p:spPr>
          <a:xfrm>
            <a:off x="12958327" y="-1"/>
            <a:ext cx="1672073" cy="1600576"/>
          </a:xfrm>
          <a:prstGeom prst="rect">
            <a:avLst/>
          </a:prstGeom>
        </p:spPr>
      </p:pic>
      <p:sp>
        <p:nvSpPr>
          <p:cNvPr id="5" name="TextBox 4">
            <a:extLst>
              <a:ext uri="{FF2B5EF4-FFF2-40B4-BE49-F238E27FC236}">
                <a16:creationId xmlns:a16="http://schemas.microsoft.com/office/drawing/2014/main" id="{A2E7BA0A-1EE6-45E6-8410-F70935EA4EB6}"/>
              </a:ext>
            </a:extLst>
          </p:cNvPr>
          <p:cNvSpPr txBox="1"/>
          <p:nvPr/>
        </p:nvSpPr>
        <p:spPr>
          <a:xfrm>
            <a:off x="1026695" y="2118058"/>
            <a:ext cx="12336377" cy="523220"/>
          </a:xfrm>
          <a:prstGeom prst="rect">
            <a:avLst/>
          </a:prstGeom>
          <a:noFill/>
        </p:spPr>
        <p:txBody>
          <a:bodyPr wrap="square">
            <a:spAutoFit/>
          </a:bodyPr>
          <a:lstStyle/>
          <a:p>
            <a:pPr algn="ctr"/>
            <a:r>
              <a:rPr lang="en-US" sz="2800" b="1" dirty="0">
                <a:solidFill>
                  <a:srgbClr val="FF0000"/>
                </a:solidFill>
                <a:latin typeface="Times New Roman" panose="02020603050405020304" pitchFamily="18" charset="0"/>
                <a:cs typeface="Times New Roman" panose="02020603050405020304" pitchFamily="18" charset="0"/>
              </a:rPr>
              <a:t>CSA 1355-THEORY OF COMPUTATION </a:t>
            </a:r>
            <a:r>
              <a:rPr lang="en-US" sz="2800" b="1">
                <a:solidFill>
                  <a:srgbClr val="FF0000"/>
                </a:solidFill>
                <a:latin typeface="Times New Roman" panose="02020603050405020304" pitchFamily="18" charset="0"/>
                <a:cs typeface="Times New Roman" panose="02020603050405020304" pitchFamily="18" charset="0"/>
              </a:rPr>
              <a:t>FOR FINITE </a:t>
            </a:r>
            <a:r>
              <a:rPr lang="en-US" sz="2800" b="1" dirty="0">
                <a:solidFill>
                  <a:srgbClr val="FF0000"/>
                </a:solidFill>
                <a:latin typeface="Times New Roman" panose="02020603050405020304" pitchFamily="18" charset="0"/>
                <a:cs typeface="Times New Roman" panose="02020603050405020304" pitchFamily="18" charset="0"/>
              </a:rPr>
              <a:t>AUTOMATA</a:t>
            </a:r>
          </a:p>
        </p:txBody>
      </p:sp>
      <p:sp>
        <p:nvSpPr>
          <p:cNvPr id="6" name="TextBox 5">
            <a:extLst>
              <a:ext uri="{FF2B5EF4-FFF2-40B4-BE49-F238E27FC236}">
                <a16:creationId xmlns:a16="http://schemas.microsoft.com/office/drawing/2014/main" id="{5D28BA9E-22C5-4427-BF31-09F260A04540}"/>
              </a:ext>
            </a:extLst>
          </p:cNvPr>
          <p:cNvSpPr txBox="1"/>
          <p:nvPr/>
        </p:nvSpPr>
        <p:spPr>
          <a:xfrm>
            <a:off x="2334127" y="3272007"/>
            <a:ext cx="10026316" cy="769441"/>
          </a:xfrm>
          <a:prstGeom prst="rect">
            <a:avLst/>
          </a:prstGeom>
          <a:noFill/>
        </p:spPr>
        <p:txBody>
          <a:bodyPr wrap="square" rtlCol="0">
            <a:spAutoFit/>
          </a:bodyPr>
          <a:lstStyle/>
          <a:p>
            <a:r>
              <a:rPr lang="en-US" sz="4400" dirty="0">
                <a:latin typeface="Arial Black" panose="020B0A04020102020204" pitchFamily="34" charset="0"/>
              </a:rPr>
              <a:t>SUMMARY WRITER  PROJECT</a:t>
            </a:r>
          </a:p>
        </p:txBody>
      </p:sp>
      <p:sp>
        <p:nvSpPr>
          <p:cNvPr id="7" name="TextBox 6">
            <a:extLst>
              <a:ext uri="{FF2B5EF4-FFF2-40B4-BE49-F238E27FC236}">
                <a16:creationId xmlns:a16="http://schemas.microsoft.com/office/drawing/2014/main" id="{B90B2EDD-BB37-414B-8601-837AF4158404}"/>
              </a:ext>
            </a:extLst>
          </p:cNvPr>
          <p:cNvSpPr txBox="1"/>
          <p:nvPr/>
        </p:nvSpPr>
        <p:spPr>
          <a:xfrm>
            <a:off x="240633" y="6131379"/>
            <a:ext cx="4186988" cy="1815882"/>
          </a:xfrm>
          <a:prstGeom prst="rect">
            <a:avLst/>
          </a:prstGeom>
          <a:noFill/>
        </p:spPr>
        <p:txBody>
          <a:bodyPr wrap="square" rtlCol="0">
            <a:spAutoFit/>
          </a:bodyPr>
          <a:lstStyle/>
          <a:p>
            <a:pPr marL="9242"/>
            <a:r>
              <a:rPr lang="en-US" sz="2800" b="1" dirty="0">
                <a:solidFill>
                  <a:schemeClr val="lt1"/>
                </a:solidFill>
                <a:latin typeface="Times New Roman"/>
                <a:ea typeface="Times New Roman"/>
                <a:cs typeface="Times New Roman"/>
                <a:sym typeface="Times New Roman"/>
              </a:rPr>
              <a:t>Guided By,</a:t>
            </a:r>
            <a:endParaRPr lang="en-US" sz="2800" dirty="0">
              <a:solidFill>
                <a:schemeClr val="lt1"/>
              </a:solidFill>
              <a:latin typeface="Times New Roman"/>
              <a:ea typeface="Times New Roman"/>
              <a:cs typeface="Times New Roman"/>
              <a:sym typeface="Times New Roman"/>
            </a:endParaRPr>
          </a:p>
          <a:p>
            <a:pPr marL="9242" marR="3697"/>
            <a:r>
              <a:rPr lang="en-US" sz="2800" i="1" dirty="0">
                <a:solidFill>
                  <a:schemeClr val="lt1"/>
                </a:solidFill>
                <a:latin typeface="Times New Roman"/>
                <a:ea typeface="Times New Roman"/>
                <a:cs typeface="Times New Roman"/>
                <a:sym typeface="Times New Roman"/>
              </a:rPr>
              <a:t>Dr .K . VIJAYABHASKAR (Course Faculty) </a:t>
            </a:r>
            <a:endParaRPr lang="en-US" sz="2800" dirty="0">
              <a:solidFill>
                <a:schemeClr val="lt1"/>
              </a:solidFill>
              <a:latin typeface="Times New Roman"/>
              <a:ea typeface="Times New Roman"/>
              <a:cs typeface="Times New Roman"/>
              <a:sym typeface="Times New Roman"/>
            </a:endParaRPr>
          </a:p>
          <a:p>
            <a:pPr marL="9242" marR="3697"/>
            <a:r>
              <a:rPr lang="en-US" sz="2800" dirty="0">
                <a:solidFill>
                  <a:schemeClr val="lt1"/>
                </a:solidFill>
                <a:latin typeface="Times New Roman"/>
                <a:ea typeface="Times New Roman"/>
                <a:cs typeface="Times New Roman"/>
                <a:sym typeface="Times New Roman"/>
              </a:rPr>
              <a:t> SSE, SIMATS</a:t>
            </a:r>
          </a:p>
        </p:txBody>
      </p:sp>
      <p:sp>
        <p:nvSpPr>
          <p:cNvPr id="9" name="TextBox 8">
            <a:extLst>
              <a:ext uri="{FF2B5EF4-FFF2-40B4-BE49-F238E27FC236}">
                <a16:creationId xmlns:a16="http://schemas.microsoft.com/office/drawing/2014/main" id="{CFFFE864-7E46-4893-8FB9-4018E45C7F17}"/>
              </a:ext>
            </a:extLst>
          </p:cNvPr>
          <p:cNvSpPr txBox="1"/>
          <p:nvPr/>
        </p:nvSpPr>
        <p:spPr>
          <a:xfrm>
            <a:off x="11165305" y="5374105"/>
            <a:ext cx="3465095" cy="3172107"/>
          </a:xfrm>
          <a:prstGeom prst="rect">
            <a:avLst/>
          </a:prstGeom>
          <a:noFill/>
        </p:spPr>
        <p:txBody>
          <a:bodyPr wrap="square" rtlCol="0">
            <a:spAutoFit/>
          </a:bodyPr>
          <a:lstStyle/>
          <a:p>
            <a:pPr marL="13863"/>
            <a:r>
              <a:rPr lang="en-US" sz="2400" b="1" dirty="0">
                <a:latin typeface="Times New Roman"/>
                <a:ea typeface="Times New Roman"/>
                <a:cs typeface="Times New Roman"/>
                <a:sym typeface="Times New Roman"/>
              </a:rPr>
              <a:t>Project by,</a:t>
            </a:r>
            <a:endParaRPr lang="en-US" sz="2400" dirty="0">
              <a:latin typeface="Times New Roman"/>
              <a:ea typeface="Times New Roman"/>
              <a:cs typeface="Times New Roman"/>
              <a:sym typeface="Times New Roman"/>
            </a:endParaRPr>
          </a:p>
          <a:p>
            <a:pPr algn="ctr">
              <a:lnSpc>
                <a:spcPct val="115000"/>
              </a:lnSpc>
              <a:spcAft>
                <a:spcPts val="728"/>
              </a:spcAft>
            </a:pPr>
            <a:r>
              <a:rPr lang="en-US" sz="1800" dirty="0">
                <a:latin typeface="Times New Roman" panose="02020603050405020304" pitchFamily="18" charset="0"/>
                <a:ea typeface="Calibri" panose="020F0502020204030204" pitchFamily="34" charset="0"/>
                <a:cs typeface="Times New Roman" panose="02020603050405020304" pitchFamily="18" charset="0"/>
              </a:rPr>
              <a:t>L. SAI MANAS REDDY [192210293]</a:t>
            </a:r>
          </a:p>
          <a:p>
            <a:pPr algn="ctr">
              <a:lnSpc>
                <a:spcPct val="115000"/>
              </a:lnSpc>
              <a:spcAft>
                <a:spcPts val="728"/>
              </a:spcAft>
            </a:pPr>
            <a:r>
              <a:rPr lang="en-US" dirty="0">
                <a:latin typeface="Times New Roman" panose="02020603050405020304" pitchFamily="18" charset="0"/>
                <a:ea typeface="Calibri" panose="020F0502020204030204" pitchFamily="34" charset="0"/>
                <a:cs typeface="Times New Roman" panose="02020603050405020304" pitchFamily="18" charset="0"/>
              </a:rPr>
              <a:t>K.KARTHIK</a:t>
            </a: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algn="ctr">
              <a:lnSpc>
                <a:spcPct val="115000"/>
              </a:lnSpc>
              <a:spcAft>
                <a:spcPts val="728"/>
              </a:spcAft>
            </a:pPr>
            <a:r>
              <a:rPr lang="en-US" sz="1800" dirty="0">
                <a:latin typeface="Times New Roman" panose="02020603050405020304" pitchFamily="18" charset="0"/>
                <a:ea typeface="Calibri" panose="020F0502020204030204" pitchFamily="34" charset="0"/>
                <a:cs typeface="Times New Roman" panose="02020603050405020304" pitchFamily="18" charset="0"/>
              </a:rPr>
              <a:t>[192210374]</a:t>
            </a:r>
          </a:p>
          <a:p>
            <a:pPr algn="ctr">
              <a:lnSpc>
                <a:spcPct val="115000"/>
              </a:lnSpc>
              <a:spcAft>
                <a:spcPts val="728"/>
              </a:spcAft>
            </a:pPr>
            <a:r>
              <a:rPr lang="en-US" sz="1800" dirty="0">
                <a:latin typeface="Times New Roman" panose="02020603050405020304" pitchFamily="18" charset="0"/>
                <a:ea typeface="Calibri" panose="020F0502020204030204" pitchFamily="34" charset="0"/>
                <a:cs typeface="Times New Roman" panose="02020603050405020304" pitchFamily="18" charset="0"/>
              </a:rPr>
              <a:t>CSE DEPARTMENT</a:t>
            </a:r>
          </a:p>
          <a:p>
            <a:pPr marL="9242" marR="3697"/>
            <a:r>
              <a:rPr lang="en-US" sz="2400" dirty="0">
                <a:latin typeface="Times New Roman"/>
                <a:ea typeface="Times New Roman"/>
                <a:cs typeface="Times New Roman"/>
                <a:sym typeface="Times New Roman"/>
              </a:rPr>
              <a:t>       SSE, SIMATS</a:t>
            </a:r>
          </a:p>
          <a:p>
            <a:endParaRPr lang="en-US" dirty="0"/>
          </a:p>
        </p:txBody>
      </p:sp>
    </p:spTree>
    <p:extLst>
      <p:ext uri="{BB962C8B-B14F-4D97-AF65-F5344CB8AC3E}">
        <p14:creationId xmlns:p14="http://schemas.microsoft.com/office/powerpoint/2010/main" val="9973506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900"/>
            </a:avLst>
          </a:prstGeom>
          <a:solidFill>
            <a:srgbClr val="1B1C1D">
              <a:alpha val="80000"/>
            </a:srgbClr>
          </a:solidFill>
          <a:ln/>
        </p:spPr>
      </p:sp>
      <p:sp>
        <p:nvSpPr>
          <p:cNvPr id="6" name="Text 2"/>
          <p:cNvSpPr/>
          <p:nvPr/>
        </p:nvSpPr>
        <p:spPr>
          <a:xfrm>
            <a:off x="864037" y="760214"/>
            <a:ext cx="11279148" cy="771525"/>
          </a:xfrm>
          <a:prstGeom prst="rect">
            <a:avLst/>
          </a:prstGeom>
          <a:noFill/>
          <a:ln/>
        </p:spPr>
        <p:txBody>
          <a:bodyPr wrap="none" rtlCol="0" anchor="t"/>
          <a:lstStyle/>
          <a:p>
            <a:pPr marL="0" indent="0">
              <a:lnSpc>
                <a:spcPts val="6075"/>
              </a:lnSpc>
              <a:buNone/>
            </a:pPr>
            <a:r>
              <a:rPr lang="en-US" sz="4860" dirty="0">
                <a:solidFill>
                  <a:srgbClr val="AE8625"/>
                </a:solidFill>
                <a:latin typeface="Prata" pitchFamily="34" charset="0"/>
                <a:ea typeface="Prata" pitchFamily="34" charset="-122"/>
                <a:cs typeface="Prata" pitchFamily="34" charset="-120"/>
              </a:rPr>
              <a:t>Conclusion and Future Improvements</a:t>
            </a:r>
            <a:endParaRPr lang="en-US" sz="4860" dirty="0"/>
          </a:p>
        </p:txBody>
      </p:sp>
      <p:pic>
        <p:nvPicPr>
          <p:cNvPr id="7" name="Image 2" descr="preencoded.png"/>
          <p:cNvPicPr>
            <a:picLocks noChangeAspect="1"/>
          </p:cNvPicPr>
          <p:nvPr/>
        </p:nvPicPr>
        <p:blipFill>
          <a:blip r:embed="rId5"/>
          <a:stretch>
            <a:fillRect/>
          </a:stretch>
        </p:blipFill>
        <p:spPr>
          <a:xfrm>
            <a:off x="864037" y="1902023"/>
            <a:ext cx="4300776" cy="987504"/>
          </a:xfrm>
          <a:prstGeom prst="rect">
            <a:avLst/>
          </a:prstGeom>
        </p:spPr>
      </p:pic>
      <p:sp>
        <p:nvSpPr>
          <p:cNvPr id="8" name="Text 3"/>
          <p:cNvSpPr/>
          <p:nvPr/>
        </p:nvSpPr>
        <p:spPr>
          <a:xfrm>
            <a:off x="1110853" y="3259812"/>
            <a:ext cx="3086100" cy="385763"/>
          </a:xfrm>
          <a:prstGeom prst="rect">
            <a:avLst/>
          </a:prstGeom>
          <a:noFill/>
          <a:ln/>
        </p:spPr>
        <p:txBody>
          <a:bodyPr wrap="none" rtlCol="0" anchor="t"/>
          <a:lstStyle/>
          <a:p>
            <a:pPr marL="0" indent="0" algn="l">
              <a:lnSpc>
                <a:spcPts val="3038"/>
              </a:lnSpc>
              <a:buNone/>
            </a:pPr>
            <a:r>
              <a:rPr lang="en-US" sz="2430" dirty="0">
                <a:solidFill>
                  <a:srgbClr val="AE8625"/>
                </a:solidFill>
                <a:latin typeface="Prata" pitchFamily="34" charset="0"/>
                <a:ea typeface="Prata" pitchFamily="34" charset="-122"/>
                <a:cs typeface="Prata" pitchFamily="34" charset="-120"/>
              </a:rPr>
              <a:t>Ongoing Research</a:t>
            </a:r>
            <a:endParaRPr lang="en-US" sz="2430" dirty="0"/>
          </a:p>
        </p:txBody>
      </p:sp>
      <p:sp>
        <p:nvSpPr>
          <p:cNvPr id="9" name="Text 4"/>
          <p:cNvSpPr/>
          <p:nvPr/>
        </p:nvSpPr>
        <p:spPr>
          <a:xfrm>
            <a:off x="1110853" y="3793688"/>
            <a:ext cx="3807143" cy="1185148"/>
          </a:xfrm>
          <a:prstGeom prst="rect">
            <a:avLst/>
          </a:prstGeom>
          <a:noFill/>
          <a:ln/>
        </p:spPr>
        <p:txBody>
          <a:bodyPr wrap="square" rtlCol="0" anchor="t"/>
          <a:lstStyle/>
          <a:p>
            <a:pPr marL="0" indent="0" algn="l">
              <a:lnSpc>
                <a:spcPts val="3110"/>
              </a:lnSpc>
              <a:buNone/>
            </a:pPr>
            <a:r>
              <a:rPr lang="en-US" sz="1944" dirty="0">
                <a:solidFill>
                  <a:srgbClr val="CFCBBF"/>
                </a:solidFill>
                <a:latin typeface="Raleway" pitchFamily="34" charset="0"/>
                <a:ea typeface="Raleway" pitchFamily="34" charset="-122"/>
                <a:cs typeface="Raleway" pitchFamily="34" charset="-120"/>
              </a:rPr>
              <a:t>Continued development of more sophisticated summarization models and techniques.</a:t>
            </a:r>
            <a:endParaRPr lang="en-US" sz="1944" dirty="0"/>
          </a:p>
        </p:txBody>
      </p:sp>
      <p:pic>
        <p:nvPicPr>
          <p:cNvPr id="10" name="Image 3" descr="preencoded.png"/>
          <p:cNvPicPr>
            <a:picLocks noChangeAspect="1"/>
          </p:cNvPicPr>
          <p:nvPr/>
        </p:nvPicPr>
        <p:blipFill>
          <a:blip r:embed="rId6"/>
          <a:stretch>
            <a:fillRect/>
          </a:stretch>
        </p:blipFill>
        <p:spPr>
          <a:xfrm>
            <a:off x="5164812" y="1902023"/>
            <a:ext cx="4300776" cy="987504"/>
          </a:xfrm>
          <a:prstGeom prst="rect">
            <a:avLst/>
          </a:prstGeom>
        </p:spPr>
      </p:pic>
      <p:sp>
        <p:nvSpPr>
          <p:cNvPr id="11" name="Text 5"/>
          <p:cNvSpPr/>
          <p:nvPr/>
        </p:nvSpPr>
        <p:spPr>
          <a:xfrm>
            <a:off x="5411629" y="3259812"/>
            <a:ext cx="3450669" cy="385763"/>
          </a:xfrm>
          <a:prstGeom prst="rect">
            <a:avLst/>
          </a:prstGeom>
          <a:noFill/>
          <a:ln/>
        </p:spPr>
        <p:txBody>
          <a:bodyPr wrap="none" rtlCol="0" anchor="t"/>
          <a:lstStyle/>
          <a:p>
            <a:pPr marL="0" indent="0" algn="l">
              <a:lnSpc>
                <a:spcPts val="3038"/>
              </a:lnSpc>
              <a:buNone/>
            </a:pPr>
            <a:r>
              <a:rPr lang="en-US" sz="2430" dirty="0">
                <a:solidFill>
                  <a:srgbClr val="AE8625"/>
                </a:solidFill>
                <a:latin typeface="Prata" pitchFamily="34" charset="0"/>
                <a:ea typeface="Prata" pitchFamily="34" charset="-122"/>
                <a:cs typeface="Prata" pitchFamily="34" charset="-120"/>
              </a:rPr>
              <a:t>Multilingual Expansion</a:t>
            </a:r>
            <a:endParaRPr lang="en-US" sz="2430" dirty="0"/>
          </a:p>
        </p:txBody>
      </p:sp>
      <p:sp>
        <p:nvSpPr>
          <p:cNvPr id="12" name="Text 6"/>
          <p:cNvSpPr/>
          <p:nvPr/>
        </p:nvSpPr>
        <p:spPr>
          <a:xfrm>
            <a:off x="5411629" y="3793688"/>
            <a:ext cx="3807143" cy="1185148"/>
          </a:xfrm>
          <a:prstGeom prst="rect">
            <a:avLst/>
          </a:prstGeom>
          <a:noFill/>
          <a:ln/>
        </p:spPr>
        <p:txBody>
          <a:bodyPr wrap="square" rtlCol="0" anchor="t"/>
          <a:lstStyle/>
          <a:p>
            <a:pPr marL="0" indent="0" algn="l">
              <a:lnSpc>
                <a:spcPts val="3110"/>
              </a:lnSpc>
              <a:buNone/>
            </a:pPr>
            <a:r>
              <a:rPr lang="en-US" sz="1944" dirty="0">
                <a:solidFill>
                  <a:srgbClr val="CFCBBF"/>
                </a:solidFill>
                <a:latin typeface="Raleway" pitchFamily="34" charset="0"/>
                <a:ea typeface="Raleway" pitchFamily="34" charset="-122"/>
                <a:cs typeface="Raleway" pitchFamily="34" charset="-120"/>
              </a:rPr>
              <a:t>Enhancing the system to support summarization in a wider range of languages.</a:t>
            </a:r>
            <a:endParaRPr lang="en-US" sz="1944" dirty="0"/>
          </a:p>
        </p:txBody>
      </p:sp>
      <p:pic>
        <p:nvPicPr>
          <p:cNvPr id="13" name="Image 4" descr="preencoded.png"/>
          <p:cNvPicPr>
            <a:picLocks noChangeAspect="1"/>
          </p:cNvPicPr>
          <p:nvPr/>
        </p:nvPicPr>
        <p:blipFill>
          <a:blip r:embed="rId7"/>
          <a:stretch>
            <a:fillRect/>
          </a:stretch>
        </p:blipFill>
        <p:spPr>
          <a:xfrm>
            <a:off x="9465588" y="1902023"/>
            <a:ext cx="4300776" cy="987504"/>
          </a:xfrm>
          <a:prstGeom prst="rect">
            <a:avLst/>
          </a:prstGeom>
        </p:spPr>
      </p:pic>
      <p:sp>
        <p:nvSpPr>
          <p:cNvPr id="14" name="Text 7"/>
          <p:cNvSpPr/>
          <p:nvPr/>
        </p:nvSpPr>
        <p:spPr>
          <a:xfrm>
            <a:off x="9712404" y="3259812"/>
            <a:ext cx="3807143" cy="771525"/>
          </a:xfrm>
          <a:prstGeom prst="rect">
            <a:avLst/>
          </a:prstGeom>
          <a:noFill/>
          <a:ln/>
        </p:spPr>
        <p:txBody>
          <a:bodyPr wrap="square" rtlCol="0" anchor="t"/>
          <a:lstStyle/>
          <a:p>
            <a:pPr marL="0" indent="0" algn="l">
              <a:lnSpc>
                <a:spcPts val="3038"/>
              </a:lnSpc>
              <a:buNone/>
            </a:pPr>
            <a:r>
              <a:rPr lang="en-US" sz="2430" dirty="0">
                <a:solidFill>
                  <a:srgbClr val="AE8625"/>
                </a:solidFill>
                <a:latin typeface="Prata" pitchFamily="34" charset="0"/>
                <a:ea typeface="Prata" pitchFamily="34" charset="-122"/>
                <a:cs typeface="Prata" pitchFamily="34" charset="-120"/>
              </a:rPr>
              <a:t>Customizable Summarization</a:t>
            </a:r>
            <a:endParaRPr lang="en-US" sz="2430" dirty="0"/>
          </a:p>
        </p:txBody>
      </p:sp>
      <p:sp>
        <p:nvSpPr>
          <p:cNvPr id="15" name="Text 8"/>
          <p:cNvSpPr/>
          <p:nvPr/>
        </p:nvSpPr>
        <p:spPr>
          <a:xfrm>
            <a:off x="9712404" y="4179451"/>
            <a:ext cx="3807143" cy="1580198"/>
          </a:xfrm>
          <a:prstGeom prst="rect">
            <a:avLst/>
          </a:prstGeom>
          <a:noFill/>
          <a:ln/>
        </p:spPr>
        <p:txBody>
          <a:bodyPr wrap="square" rtlCol="0" anchor="t"/>
          <a:lstStyle/>
          <a:p>
            <a:pPr marL="0" indent="0" algn="l">
              <a:lnSpc>
                <a:spcPts val="3110"/>
              </a:lnSpc>
              <a:buNone/>
            </a:pPr>
            <a:r>
              <a:rPr lang="en-US" sz="1944" dirty="0">
                <a:solidFill>
                  <a:srgbClr val="CFCBBF"/>
                </a:solidFill>
                <a:latin typeface="Raleway" pitchFamily="34" charset="0"/>
                <a:ea typeface="Raleway" pitchFamily="34" charset="-122"/>
                <a:cs typeface="Raleway" pitchFamily="34" charset="-120"/>
              </a:rPr>
              <a:t>Allowing users to fine-tune the summarization process based on their specific needs and preferences.</a:t>
            </a:r>
            <a:endParaRPr lang="en-US" sz="1944" dirty="0"/>
          </a:p>
        </p:txBody>
      </p:sp>
      <p:sp>
        <p:nvSpPr>
          <p:cNvPr id="16" name="Text 9"/>
          <p:cNvSpPr/>
          <p:nvPr/>
        </p:nvSpPr>
        <p:spPr>
          <a:xfrm>
            <a:off x="864037" y="6284119"/>
            <a:ext cx="12902327" cy="1185148"/>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The Summary Writer project represents a significant step forward in the field of text summarization, leveraging the latest advancements in natural language processing. As research in this area continues to evolve, the system will be further refined and expanded to deliver even more accurate and tailored summaries for users.</a:t>
            </a:r>
            <a:endParaRPr lang="en-US" sz="1944"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txBody>
          <a:bodyPr/>
          <a:lstStyle/>
          <a:p>
            <a:endParaRPr lang="en-US" dirty="0"/>
          </a:p>
        </p:txBody>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206058" y="-118229"/>
            <a:ext cx="7415927" cy="2129314"/>
          </a:xfrm>
          <a:prstGeom prst="rect">
            <a:avLst/>
          </a:prstGeom>
          <a:noFill/>
          <a:ln/>
        </p:spPr>
        <p:txBody>
          <a:bodyPr wrap="square" rtlCol="0" anchor="t"/>
          <a:lstStyle/>
          <a:p>
            <a:pPr marL="0" indent="0">
              <a:lnSpc>
                <a:spcPts val="8384"/>
              </a:lnSpc>
              <a:buNone/>
            </a:pPr>
            <a:r>
              <a:rPr lang="en-US" sz="6707" dirty="0">
                <a:solidFill>
                  <a:srgbClr val="AE8625"/>
                </a:solidFill>
                <a:latin typeface="Prata" pitchFamily="34" charset="0"/>
                <a:ea typeface="Prata" pitchFamily="34" charset="-122"/>
                <a:cs typeface="Prata" pitchFamily="34" charset="-120"/>
              </a:rPr>
              <a:t>Summary Writer NLP Project</a:t>
            </a:r>
            <a:endParaRPr lang="en-US" sz="6707" dirty="0"/>
          </a:p>
        </p:txBody>
      </p:sp>
      <p:sp>
        <p:nvSpPr>
          <p:cNvPr id="6" name="Text 2"/>
          <p:cNvSpPr/>
          <p:nvPr/>
        </p:nvSpPr>
        <p:spPr>
          <a:xfrm>
            <a:off x="5935578" y="2084032"/>
            <a:ext cx="7551167" cy="6316256"/>
          </a:xfrm>
          <a:prstGeom prst="rect">
            <a:avLst/>
          </a:prstGeom>
          <a:noFill/>
          <a:ln/>
        </p:spPr>
        <p:txBody>
          <a:bodyPr wrap="square" rtlCol="0" anchor="t"/>
          <a:lstStyle/>
          <a:p>
            <a:pPr marL="342900" indent="-342900" algn="just">
              <a:lnSpc>
                <a:spcPts val="3110"/>
              </a:lnSpc>
              <a:buFont typeface="Arial" panose="020B0604020202020204" pitchFamily="34" charset="0"/>
              <a:buChar char="•"/>
            </a:pPr>
            <a:r>
              <a:rPr lang="en-US" sz="1944" dirty="0">
                <a:solidFill>
                  <a:srgbClr val="CFCBBF"/>
                </a:solidFill>
                <a:latin typeface="Raleway" pitchFamily="34" charset="0"/>
                <a:ea typeface="Raleway" pitchFamily="34" charset="-122"/>
                <a:cs typeface="Raleway" pitchFamily="34" charset="-120"/>
              </a:rPr>
              <a:t> This AI-powered summary writer leverages natural language processing (NLP) techniques to automatically generate concise summaries of long-form text.</a:t>
            </a:r>
          </a:p>
          <a:p>
            <a:pPr marL="342900" indent="-342900" algn="just">
              <a:lnSpc>
                <a:spcPts val="3110"/>
              </a:lnSpc>
              <a:buFont typeface="Arial" panose="020B0604020202020204" pitchFamily="34" charset="0"/>
              <a:buChar char="•"/>
            </a:pPr>
            <a:r>
              <a:rPr lang="en-US" sz="1944" dirty="0">
                <a:solidFill>
                  <a:srgbClr val="CFCBBF"/>
                </a:solidFill>
                <a:latin typeface="Raleway" pitchFamily="34" charset="0"/>
                <a:ea typeface="Raleway" pitchFamily="34" charset="-122"/>
                <a:cs typeface="Raleway" pitchFamily="34" charset="-120"/>
              </a:rPr>
              <a:t> It is designed to save time and effort for readers by distilling key information into a digestible format.</a:t>
            </a:r>
          </a:p>
          <a:p>
            <a:pPr marL="342900" indent="-342900" algn="just">
              <a:lnSpc>
                <a:spcPts val="3110"/>
              </a:lnSpc>
              <a:buFont typeface="Arial" panose="020B0604020202020204" pitchFamily="34" charset="0"/>
              <a:buChar char="•"/>
            </a:pPr>
            <a:r>
              <a:rPr lang="en-US" sz="1944" dirty="0">
                <a:solidFill>
                  <a:srgbClr val="CFCBBF"/>
                </a:solidFill>
                <a:latin typeface="Raleway" pitchFamily="34" charset="0"/>
                <a:ea typeface="Raleway" pitchFamily="34" charset="-122"/>
                <a:cs typeface="Raleway" pitchFamily="34" charset="-120"/>
              </a:rPr>
              <a:t> The Summary Writer Project aims to create an advanced tool that efficiently condenses lengthy texts into concise summaries.</a:t>
            </a:r>
          </a:p>
          <a:p>
            <a:pPr marL="342900" indent="-342900" algn="just">
              <a:lnSpc>
                <a:spcPts val="3110"/>
              </a:lnSpc>
              <a:buFont typeface="Arial" panose="020B0604020202020204" pitchFamily="34" charset="0"/>
              <a:buChar char="•"/>
            </a:pPr>
            <a:r>
              <a:rPr lang="en-US" sz="1944" dirty="0">
                <a:solidFill>
                  <a:srgbClr val="CFCBBF"/>
                </a:solidFill>
                <a:latin typeface="Raleway" pitchFamily="34" charset="0"/>
                <a:ea typeface="Raleway" pitchFamily="34" charset="-122"/>
                <a:cs typeface="Raleway" pitchFamily="34" charset="-120"/>
              </a:rPr>
              <a:t> By leveraging natural language processing techniques and machine learning algorithms, this project seeks to enhance comprehension and accessibility of information across various domains.</a:t>
            </a:r>
          </a:p>
          <a:p>
            <a:pPr marL="342900" indent="-342900" algn="just">
              <a:lnSpc>
                <a:spcPts val="3110"/>
              </a:lnSpc>
              <a:buFont typeface="Arial" panose="020B0604020202020204" pitchFamily="34" charset="0"/>
              <a:buChar char="•"/>
            </a:pPr>
            <a:r>
              <a:rPr lang="en-US" sz="1944" dirty="0">
                <a:solidFill>
                  <a:srgbClr val="CFCBBF"/>
                </a:solidFill>
                <a:latin typeface="Raleway" pitchFamily="34" charset="0"/>
                <a:ea typeface="Raleway" pitchFamily="34" charset="-122"/>
                <a:cs typeface="Raleway" pitchFamily="34" charset="-120"/>
              </a:rPr>
              <a:t> The tool is designed to cater to a diverse range of users, from students and researchers to professionals needing quick insights from extensive documents.</a:t>
            </a:r>
            <a:endParaRPr lang="en-US" sz="1944" dirty="0"/>
          </a:p>
        </p:txBody>
      </p:sp>
      <p:sp>
        <p:nvSpPr>
          <p:cNvPr id="9" name="Text 4"/>
          <p:cNvSpPr/>
          <p:nvPr/>
        </p:nvSpPr>
        <p:spPr>
          <a:xfrm>
            <a:off x="6868716" y="6275070"/>
            <a:ext cx="2132528" cy="431959"/>
          </a:xfrm>
          <a:prstGeom prst="rect">
            <a:avLst/>
          </a:prstGeom>
          <a:noFill/>
          <a:ln/>
        </p:spPr>
        <p:txBody>
          <a:bodyPr wrap="none" rtlCol="0" anchor="t"/>
          <a:lstStyle/>
          <a:p>
            <a:pPr marL="0" indent="0" algn="l">
              <a:lnSpc>
                <a:spcPts val="3402"/>
              </a:lnSpc>
              <a:buNone/>
            </a:pPr>
            <a:endParaRPr lang="en-US" sz="243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864037" y="1564243"/>
            <a:ext cx="10645854" cy="771525"/>
          </a:xfrm>
          <a:prstGeom prst="rect">
            <a:avLst/>
          </a:prstGeom>
          <a:noFill/>
          <a:ln/>
        </p:spPr>
        <p:txBody>
          <a:bodyPr wrap="none" rtlCol="0" anchor="t"/>
          <a:lstStyle/>
          <a:p>
            <a:pPr marL="0" indent="0">
              <a:lnSpc>
                <a:spcPts val="6075"/>
              </a:lnSpc>
              <a:buNone/>
            </a:pPr>
            <a:r>
              <a:rPr lang="en-US" sz="4860" dirty="0">
                <a:solidFill>
                  <a:srgbClr val="AE8625"/>
                </a:solidFill>
                <a:latin typeface="Prata" pitchFamily="34" charset="0"/>
                <a:ea typeface="Prata" pitchFamily="34" charset="-122"/>
                <a:cs typeface="Prata" pitchFamily="34" charset="-120"/>
              </a:rPr>
              <a:t>Introduction to Text Summarization</a:t>
            </a:r>
            <a:endParaRPr lang="en-US" sz="4860" dirty="0"/>
          </a:p>
        </p:txBody>
      </p:sp>
      <p:sp>
        <p:nvSpPr>
          <p:cNvPr id="5" name="Shape 2"/>
          <p:cNvSpPr/>
          <p:nvPr/>
        </p:nvSpPr>
        <p:spPr>
          <a:xfrm>
            <a:off x="864037" y="3107174"/>
            <a:ext cx="555427" cy="555427"/>
          </a:xfrm>
          <a:prstGeom prst="roundRect">
            <a:avLst>
              <a:gd name="adj" fmla="val 13335"/>
            </a:avLst>
          </a:prstGeom>
          <a:solidFill>
            <a:srgbClr val="2D3033"/>
          </a:solidFill>
          <a:ln/>
        </p:spPr>
      </p:sp>
      <p:sp>
        <p:nvSpPr>
          <p:cNvPr id="6" name="Text 3"/>
          <p:cNvSpPr/>
          <p:nvPr/>
        </p:nvSpPr>
        <p:spPr>
          <a:xfrm>
            <a:off x="1077873" y="3199686"/>
            <a:ext cx="127754" cy="370284"/>
          </a:xfrm>
          <a:prstGeom prst="rect">
            <a:avLst/>
          </a:prstGeom>
          <a:noFill/>
          <a:ln/>
        </p:spPr>
        <p:txBody>
          <a:bodyPr wrap="none" rtlCol="0" anchor="t"/>
          <a:lstStyle/>
          <a:p>
            <a:pPr marL="0" indent="0" algn="ctr">
              <a:lnSpc>
                <a:spcPts val="2916"/>
              </a:lnSpc>
              <a:buNone/>
            </a:pPr>
            <a:r>
              <a:rPr lang="en-US" sz="2916" dirty="0">
                <a:solidFill>
                  <a:srgbClr val="AE8625"/>
                </a:solidFill>
                <a:latin typeface="Prata" pitchFamily="34" charset="0"/>
                <a:ea typeface="Prata" pitchFamily="34" charset="-122"/>
                <a:cs typeface="Prata" pitchFamily="34" charset="-120"/>
              </a:rPr>
              <a:t>1</a:t>
            </a:r>
            <a:endParaRPr lang="en-US" sz="2916" dirty="0"/>
          </a:p>
        </p:txBody>
      </p:sp>
      <p:sp>
        <p:nvSpPr>
          <p:cNvPr id="7" name="Text 4"/>
          <p:cNvSpPr/>
          <p:nvPr/>
        </p:nvSpPr>
        <p:spPr>
          <a:xfrm>
            <a:off x="1666280" y="3107174"/>
            <a:ext cx="3886676"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Extractive Summarization</a:t>
            </a:r>
            <a:endParaRPr lang="en-US" sz="2430" dirty="0"/>
          </a:p>
        </p:txBody>
      </p:sp>
      <p:sp>
        <p:nvSpPr>
          <p:cNvPr id="8" name="Text 5"/>
          <p:cNvSpPr/>
          <p:nvPr/>
        </p:nvSpPr>
        <p:spPr>
          <a:xfrm>
            <a:off x="1666280" y="3641050"/>
            <a:ext cx="5525572" cy="790099"/>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Identifying and extracting the most important sentences from the original text.</a:t>
            </a:r>
            <a:endParaRPr lang="en-US" sz="1944" dirty="0"/>
          </a:p>
        </p:txBody>
      </p:sp>
      <p:sp>
        <p:nvSpPr>
          <p:cNvPr id="9" name="Shape 6"/>
          <p:cNvSpPr/>
          <p:nvPr/>
        </p:nvSpPr>
        <p:spPr>
          <a:xfrm>
            <a:off x="7438668" y="3107174"/>
            <a:ext cx="555427" cy="555427"/>
          </a:xfrm>
          <a:prstGeom prst="roundRect">
            <a:avLst>
              <a:gd name="adj" fmla="val 13335"/>
            </a:avLst>
          </a:prstGeom>
          <a:solidFill>
            <a:srgbClr val="2D3033"/>
          </a:solidFill>
          <a:ln/>
        </p:spPr>
      </p:sp>
      <p:sp>
        <p:nvSpPr>
          <p:cNvPr id="10" name="Text 7"/>
          <p:cNvSpPr/>
          <p:nvPr/>
        </p:nvSpPr>
        <p:spPr>
          <a:xfrm>
            <a:off x="7602855" y="3199686"/>
            <a:ext cx="227052" cy="370284"/>
          </a:xfrm>
          <a:prstGeom prst="rect">
            <a:avLst/>
          </a:prstGeom>
          <a:noFill/>
          <a:ln/>
        </p:spPr>
        <p:txBody>
          <a:bodyPr wrap="none" rtlCol="0" anchor="t"/>
          <a:lstStyle/>
          <a:p>
            <a:pPr marL="0" indent="0" algn="ctr">
              <a:lnSpc>
                <a:spcPts val="2916"/>
              </a:lnSpc>
              <a:buNone/>
            </a:pPr>
            <a:r>
              <a:rPr lang="en-US" sz="2916" dirty="0">
                <a:solidFill>
                  <a:srgbClr val="AE8625"/>
                </a:solidFill>
                <a:latin typeface="Prata" pitchFamily="34" charset="0"/>
                <a:ea typeface="Prata" pitchFamily="34" charset="-122"/>
                <a:cs typeface="Prata" pitchFamily="34" charset="-120"/>
              </a:rPr>
              <a:t>2</a:t>
            </a:r>
            <a:endParaRPr lang="en-US" sz="2916" dirty="0"/>
          </a:p>
        </p:txBody>
      </p:sp>
      <p:sp>
        <p:nvSpPr>
          <p:cNvPr id="11" name="Text 8"/>
          <p:cNvSpPr/>
          <p:nvPr/>
        </p:nvSpPr>
        <p:spPr>
          <a:xfrm>
            <a:off x="8240911" y="3107174"/>
            <a:ext cx="4052768"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Abstractive Summarization</a:t>
            </a:r>
            <a:endParaRPr lang="en-US" sz="2430" dirty="0"/>
          </a:p>
        </p:txBody>
      </p:sp>
      <p:sp>
        <p:nvSpPr>
          <p:cNvPr id="12" name="Text 9"/>
          <p:cNvSpPr/>
          <p:nvPr/>
        </p:nvSpPr>
        <p:spPr>
          <a:xfrm>
            <a:off x="8240911" y="3641050"/>
            <a:ext cx="5525572" cy="790099"/>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Generating new sentences that capture the core meaning and ideas.</a:t>
            </a:r>
            <a:endParaRPr lang="en-US" sz="1944" dirty="0"/>
          </a:p>
        </p:txBody>
      </p:sp>
      <p:sp>
        <p:nvSpPr>
          <p:cNvPr id="13" name="Shape 10"/>
          <p:cNvSpPr/>
          <p:nvPr/>
        </p:nvSpPr>
        <p:spPr>
          <a:xfrm>
            <a:off x="864037" y="4955619"/>
            <a:ext cx="555427" cy="555427"/>
          </a:xfrm>
          <a:prstGeom prst="roundRect">
            <a:avLst>
              <a:gd name="adj" fmla="val 13335"/>
            </a:avLst>
          </a:prstGeom>
          <a:solidFill>
            <a:srgbClr val="2D3033"/>
          </a:solidFill>
          <a:ln/>
        </p:spPr>
      </p:sp>
      <p:sp>
        <p:nvSpPr>
          <p:cNvPr id="14" name="Text 11"/>
          <p:cNvSpPr/>
          <p:nvPr/>
        </p:nvSpPr>
        <p:spPr>
          <a:xfrm>
            <a:off x="1026914" y="5048131"/>
            <a:ext cx="229672" cy="370284"/>
          </a:xfrm>
          <a:prstGeom prst="rect">
            <a:avLst/>
          </a:prstGeom>
          <a:noFill/>
          <a:ln/>
        </p:spPr>
        <p:txBody>
          <a:bodyPr wrap="none" rtlCol="0" anchor="t"/>
          <a:lstStyle/>
          <a:p>
            <a:pPr marL="0" indent="0" algn="ctr">
              <a:lnSpc>
                <a:spcPts val="2916"/>
              </a:lnSpc>
              <a:buNone/>
            </a:pPr>
            <a:r>
              <a:rPr lang="en-US" sz="2916" dirty="0">
                <a:solidFill>
                  <a:srgbClr val="AE8625"/>
                </a:solidFill>
                <a:latin typeface="Prata" pitchFamily="34" charset="0"/>
                <a:ea typeface="Prata" pitchFamily="34" charset="-122"/>
                <a:cs typeface="Prata" pitchFamily="34" charset="-120"/>
              </a:rPr>
              <a:t>3</a:t>
            </a:r>
            <a:endParaRPr lang="en-US" sz="2916" dirty="0"/>
          </a:p>
        </p:txBody>
      </p:sp>
      <p:sp>
        <p:nvSpPr>
          <p:cNvPr id="15" name="Text 12"/>
          <p:cNvSpPr/>
          <p:nvPr/>
        </p:nvSpPr>
        <p:spPr>
          <a:xfrm>
            <a:off x="1666280" y="4955619"/>
            <a:ext cx="4853583"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Multi-Document Summarization</a:t>
            </a:r>
            <a:endParaRPr lang="en-US" sz="2430" dirty="0"/>
          </a:p>
        </p:txBody>
      </p:sp>
      <p:sp>
        <p:nvSpPr>
          <p:cNvPr id="16" name="Text 13"/>
          <p:cNvSpPr/>
          <p:nvPr/>
        </p:nvSpPr>
        <p:spPr>
          <a:xfrm>
            <a:off x="1666280" y="5489496"/>
            <a:ext cx="5525572" cy="790099"/>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Summarizing key points across multiple related documents.</a:t>
            </a:r>
            <a:endParaRPr lang="en-US" sz="1944" dirty="0"/>
          </a:p>
        </p:txBody>
      </p:sp>
      <p:sp>
        <p:nvSpPr>
          <p:cNvPr id="17" name="Shape 14"/>
          <p:cNvSpPr/>
          <p:nvPr/>
        </p:nvSpPr>
        <p:spPr>
          <a:xfrm>
            <a:off x="7438668" y="4955619"/>
            <a:ext cx="555427" cy="555427"/>
          </a:xfrm>
          <a:prstGeom prst="roundRect">
            <a:avLst>
              <a:gd name="adj" fmla="val 13335"/>
            </a:avLst>
          </a:prstGeom>
          <a:solidFill>
            <a:srgbClr val="2D3033"/>
          </a:solidFill>
          <a:ln/>
        </p:spPr>
      </p:sp>
      <p:sp>
        <p:nvSpPr>
          <p:cNvPr id="18" name="Text 15"/>
          <p:cNvSpPr/>
          <p:nvPr/>
        </p:nvSpPr>
        <p:spPr>
          <a:xfrm>
            <a:off x="7607975" y="5048131"/>
            <a:ext cx="216694" cy="370284"/>
          </a:xfrm>
          <a:prstGeom prst="rect">
            <a:avLst/>
          </a:prstGeom>
          <a:noFill/>
          <a:ln/>
        </p:spPr>
        <p:txBody>
          <a:bodyPr wrap="none" rtlCol="0" anchor="t"/>
          <a:lstStyle/>
          <a:p>
            <a:pPr marL="0" indent="0" algn="ctr">
              <a:lnSpc>
                <a:spcPts val="2916"/>
              </a:lnSpc>
              <a:buNone/>
            </a:pPr>
            <a:r>
              <a:rPr lang="en-US" sz="2916" dirty="0">
                <a:solidFill>
                  <a:srgbClr val="AE8625"/>
                </a:solidFill>
                <a:latin typeface="Prata" pitchFamily="34" charset="0"/>
                <a:ea typeface="Prata" pitchFamily="34" charset="-122"/>
                <a:cs typeface="Prata" pitchFamily="34" charset="-120"/>
              </a:rPr>
              <a:t>4</a:t>
            </a:r>
            <a:endParaRPr lang="en-US" sz="2916" dirty="0"/>
          </a:p>
        </p:txBody>
      </p:sp>
      <p:sp>
        <p:nvSpPr>
          <p:cNvPr id="19" name="Text 16"/>
          <p:cNvSpPr/>
          <p:nvPr/>
        </p:nvSpPr>
        <p:spPr>
          <a:xfrm>
            <a:off x="8240911" y="4955619"/>
            <a:ext cx="5525572" cy="771525"/>
          </a:xfrm>
          <a:prstGeom prst="rect">
            <a:avLst/>
          </a:prstGeom>
          <a:noFill/>
          <a:ln/>
        </p:spPr>
        <p:txBody>
          <a:bodyPr wrap="squar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Supervised vs. Unsupervised Approaches</a:t>
            </a:r>
            <a:endParaRPr lang="en-US" sz="2430" dirty="0"/>
          </a:p>
        </p:txBody>
      </p:sp>
      <p:sp>
        <p:nvSpPr>
          <p:cNvPr id="20" name="Text 17"/>
          <p:cNvSpPr/>
          <p:nvPr/>
        </p:nvSpPr>
        <p:spPr>
          <a:xfrm>
            <a:off x="8240911" y="5875258"/>
            <a:ext cx="5525572" cy="790099"/>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Using machine learning models trained on datasets vs. rule-based techniques.</a:t>
            </a:r>
            <a:endParaRPr lang="en-US" sz="1944"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864037" y="2207657"/>
            <a:ext cx="10828615" cy="771525"/>
          </a:xfrm>
          <a:prstGeom prst="rect">
            <a:avLst/>
          </a:prstGeom>
          <a:noFill/>
          <a:ln/>
        </p:spPr>
        <p:txBody>
          <a:bodyPr wrap="none" rtlCol="0" anchor="t"/>
          <a:lstStyle/>
          <a:p>
            <a:pPr marL="0" indent="0">
              <a:lnSpc>
                <a:spcPts val="6075"/>
              </a:lnSpc>
              <a:buNone/>
            </a:pPr>
            <a:r>
              <a:rPr lang="en-US" sz="4860" dirty="0">
                <a:solidFill>
                  <a:srgbClr val="AE8625"/>
                </a:solidFill>
                <a:latin typeface="Prata" pitchFamily="34" charset="0"/>
                <a:ea typeface="Prata" pitchFamily="34" charset="-122"/>
                <a:cs typeface="Prata" pitchFamily="34" charset="-120"/>
              </a:rPr>
              <a:t>Key Features of the Summary Writer</a:t>
            </a:r>
            <a:endParaRPr lang="en-US" sz="4860" dirty="0"/>
          </a:p>
        </p:txBody>
      </p:sp>
      <p:sp>
        <p:nvSpPr>
          <p:cNvPr id="5" name="Text 2"/>
          <p:cNvSpPr/>
          <p:nvPr/>
        </p:nvSpPr>
        <p:spPr>
          <a:xfrm>
            <a:off x="864037" y="3596283"/>
            <a:ext cx="3086100"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Concise Summaries</a:t>
            </a:r>
            <a:endParaRPr lang="en-US" sz="2430" dirty="0"/>
          </a:p>
        </p:txBody>
      </p:sp>
      <p:sp>
        <p:nvSpPr>
          <p:cNvPr id="6" name="Text 3"/>
          <p:cNvSpPr/>
          <p:nvPr/>
        </p:nvSpPr>
        <p:spPr>
          <a:xfrm>
            <a:off x="864037" y="4228862"/>
            <a:ext cx="3898821" cy="1185148"/>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Generates short, to-the-point summaries that capture the essence of longer texts.</a:t>
            </a:r>
            <a:endParaRPr lang="en-US" sz="1944" dirty="0"/>
          </a:p>
        </p:txBody>
      </p:sp>
      <p:sp>
        <p:nvSpPr>
          <p:cNvPr id="7" name="Text 4"/>
          <p:cNvSpPr/>
          <p:nvPr/>
        </p:nvSpPr>
        <p:spPr>
          <a:xfrm>
            <a:off x="5372695" y="3596283"/>
            <a:ext cx="3898821" cy="771525"/>
          </a:xfrm>
          <a:prstGeom prst="rect">
            <a:avLst/>
          </a:prstGeom>
          <a:noFill/>
          <a:ln/>
        </p:spPr>
        <p:txBody>
          <a:bodyPr wrap="squar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Customizable Summarization</a:t>
            </a:r>
            <a:endParaRPr lang="en-US" sz="2430" dirty="0"/>
          </a:p>
        </p:txBody>
      </p:sp>
      <p:sp>
        <p:nvSpPr>
          <p:cNvPr id="8" name="Text 5"/>
          <p:cNvSpPr/>
          <p:nvPr/>
        </p:nvSpPr>
        <p:spPr>
          <a:xfrm>
            <a:off x="5372695" y="4614624"/>
            <a:ext cx="3898821" cy="1185148"/>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Allows users to adjust the length and focus of summaries based on their needs.</a:t>
            </a:r>
            <a:endParaRPr lang="en-US" sz="1944" dirty="0"/>
          </a:p>
        </p:txBody>
      </p:sp>
      <p:sp>
        <p:nvSpPr>
          <p:cNvPr id="9" name="Text 6"/>
          <p:cNvSpPr/>
          <p:nvPr/>
        </p:nvSpPr>
        <p:spPr>
          <a:xfrm>
            <a:off x="9881354" y="3596283"/>
            <a:ext cx="3089196"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Multilingual Support</a:t>
            </a:r>
            <a:endParaRPr lang="en-US" sz="2430" dirty="0"/>
          </a:p>
        </p:txBody>
      </p:sp>
      <p:sp>
        <p:nvSpPr>
          <p:cNvPr id="10" name="Text 7"/>
          <p:cNvSpPr/>
          <p:nvPr/>
        </p:nvSpPr>
        <p:spPr>
          <a:xfrm>
            <a:off x="9881354" y="4228862"/>
            <a:ext cx="3898821" cy="1185148"/>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Can summarize texts in multiple languages, including English, Spanish, and Mandarin.</a:t>
            </a:r>
            <a:endParaRPr lang="en-US" sz="1944"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3657600" cy="8229600"/>
          </a:xfrm>
          <a:prstGeom prst="rect">
            <a:avLst/>
          </a:prstGeom>
        </p:spPr>
      </p:pic>
      <p:sp>
        <p:nvSpPr>
          <p:cNvPr id="5" name="Text 1"/>
          <p:cNvSpPr/>
          <p:nvPr/>
        </p:nvSpPr>
        <p:spPr>
          <a:xfrm>
            <a:off x="4428768" y="1128117"/>
            <a:ext cx="8793361" cy="688538"/>
          </a:xfrm>
          <a:prstGeom prst="rect">
            <a:avLst/>
          </a:prstGeom>
          <a:noFill/>
          <a:ln/>
        </p:spPr>
        <p:txBody>
          <a:bodyPr wrap="none" rtlCol="0" anchor="t"/>
          <a:lstStyle/>
          <a:p>
            <a:pPr marL="0" indent="0">
              <a:lnSpc>
                <a:spcPts val="5422"/>
              </a:lnSpc>
              <a:buNone/>
            </a:pPr>
            <a:r>
              <a:rPr lang="en-US" sz="4338" dirty="0">
                <a:solidFill>
                  <a:srgbClr val="AE8625"/>
                </a:solidFill>
                <a:latin typeface="Prata" pitchFamily="34" charset="0"/>
                <a:ea typeface="Prata" pitchFamily="34" charset="-122"/>
                <a:cs typeface="Prata" pitchFamily="34" charset="-120"/>
              </a:rPr>
              <a:t>Summarization Techniques Used</a:t>
            </a:r>
            <a:endParaRPr lang="en-US" sz="4338" dirty="0"/>
          </a:p>
        </p:txBody>
      </p:sp>
      <p:sp>
        <p:nvSpPr>
          <p:cNvPr id="6" name="Shape 2"/>
          <p:cNvSpPr/>
          <p:nvPr/>
        </p:nvSpPr>
        <p:spPr>
          <a:xfrm>
            <a:off x="4745593" y="2147173"/>
            <a:ext cx="27503" cy="4954310"/>
          </a:xfrm>
          <a:prstGeom prst="rect">
            <a:avLst/>
          </a:prstGeom>
          <a:solidFill>
            <a:srgbClr val="D2AC47"/>
          </a:solidFill>
          <a:ln/>
        </p:spPr>
      </p:sp>
      <p:sp>
        <p:nvSpPr>
          <p:cNvPr id="7" name="Shape 3"/>
          <p:cNvSpPr/>
          <p:nvPr/>
        </p:nvSpPr>
        <p:spPr>
          <a:xfrm>
            <a:off x="5007173" y="2629198"/>
            <a:ext cx="771168" cy="27503"/>
          </a:xfrm>
          <a:prstGeom prst="rect">
            <a:avLst/>
          </a:prstGeom>
          <a:solidFill>
            <a:srgbClr val="D2AC47"/>
          </a:solidFill>
          <a:ln/>
        </p:spPr>
      </p:sp>
      <p:sp>
        <p:nvSpPr>
          <p:cNvPr id="8" name="Shape 4"/>
          <p:cNvSpPr/>
          <p:nvPr/>
        </p:nvSpPr>
        <p:spPr>
          <a:xfrm>
            <a:off x="4511397" y="2395061"/>
            <a:ext cx="495776" cy="495776"/>
          </a:xfrm>
          <a:prstGeom prst="roundRect">
            <a:avLst>
              <a:gd name="adj" fmla="val 13334"/>
            </a:avLst>
          </a:prstGeom>
          <a:solidFill>
            <a:srgbClr val="2D3033"/>
          </a:solidFill>
          <a:ln/>
        </p:spPr>
      </p:sp>
      <p:sp>
        <p:nvSpPr>
          <p:cNvPr id="9" name="Text 5"/>
          <p:cNvSpPr/>
          <p:nvPr/>
        </p:nvSpPr>
        <p:spPr>
          <a:xfrm>
            <a:off x="4702254" y="2477691"/>
            <a:ext cx="114062" cy="330517"/>
          </a:xfrm>
          <a:prstGeom prst="rect">
            <a:avLst/>
          </a:prstGeom>
          <a:noFill/>
          <a:ln/>
        </p:spPr>
        <p:txBody>
          <a:bodyPr wrap="none" rtlCol="0" anchor="t"/>
          <a:lstStyle/>
          <a:p>
            <a:pPr marL="0" indent="0" algn="ctr">
              <a:lnSpc>
                <a:spcPts val="2603"/>
              </a:lnSpc>
              <a:buNone/>
            </a:pPr>
            <a:r>
              <a:rPr lang="en-US" sz="2603" dirty="0">
                <a:solidFill>
                  <a:srgbClr val="AE8625"/>
                </a:solidFill>
                <a:latin typeface="Prata" pitchFamily="34" charset="0"/>
                <a:ea typeface="Prata" pitchFamily="34" charset="-122"/>
                <a:cs typeface="Prata" pitchFamily="34" charset="-120"/>
              </a:rPr>
              <a:t>1</a:t>
            </a:r>
            <a:endParaRPr lang="en-US" sz="2603" dirty="0"/>
          </a:p>
        </p:txBody>
      </p:sp>
      <p:sp>
        <p:nvSpPr>
          <p:cNvPr id="10" name="Text 6"/>
          <p:cNvSpPr/>
          <p:nvPr/>
        </p:nvSpPr>
        <p:spPr>
          <a:xfrm>
            <a:off x="5971223" y="2367439"/>
            <a:ext cx="2754511" cy="344329"/>
          </a:xfrm>
          <a:prstGeom prst="rect">
            <a:avLst/>
          </a:prstGeom>
          <a:noFill/>
          <a:ln/>
        </p:spPr>
        <p:txBody>
          <a:bodyPr wrap="none" rtlCol="0" anchor="t"/>
          <a:lstStyle/>
          <a:p>
            <a:pPr marL="0" indent="0" algn="l">
              <a:lnSpc>
                <a:spcPts val="2711"/>
              </a:lnSpc>
              <a:buNone/>
            </a:pPr>
            <a:r>
              <a:rPr lang="en-US" sz="2169" dirty="0">
                <a:solidFill>
                  <a:srgbClr val="AE8625"/>
                </a:solidFill>
                <a:latin typeface="Prata" pitchFamily="34" charset="0"/>
                <a:ea typeface="Prata" pitchFamily="34" charset="-122"/>
                <a:cs typeface="Prata" pitchFamily="34" charset="-120"/>
              </a:rPr>
              <a:t>Text Preprocessing</a:t>
            </a:r>
            <a:endParaRPr lang="en-US" sz="2169" dirty="0"/>
          </a:p>
        </p:txBody>
      </p:sp>
      <p:sp>
        <p:nvSpPr>
          <p:cNvPr id="11" name="Text 7"/>
          <p:cNvSpPr/>
          <p:nvPr/>
        </p:nvSpPr>
        <p:spPr>
          <a:xfrm>
            <a:off x="5971223" y="2843927"/>
            <a:ext cx="7888010" cy="352544"/>
          </a:xfrm>
          <a:prstGeom prst="rect">
            <a:avLst/>
          </a:prstGeom>
          <a:noFill/>
          <a:ln/>
        </p:spPr>
        <p:txBody>
          <a:bodyPr wrap="none" rtlCol="0" anchor="t"/>
          <a:lstStyle/>
          <a:p>
            <a:pPr marL="0" indent="0" algn="l">
              <a:lnSpc>
                <a:spcPts val="2776"/>
              </a:lnSpc>
              <a:buNone/>
            </a:pPr>
            <a:r>
              <a:rPr lang="en-US" sz="1735" dirty="0">
                <a:solidFill>
                  <a:srgbClr val="CFCBBF"/>
                </a:solidFill>
                <a:latin typeface="Raleway" pitchFamily="34" charset="0"/>
                <a:ea typeface="Raleway" pitchFamily="34" charset="-122"/>
                <a:cs typeface="Raleway" pitchFamily="34" charset="-120"/>
              </a:rPr>
              <a:t>Cleaning and formatting the input text for more effective processing.</a:t>
            </a:r>
            <a:endParaRPr lang="en-US" sz="1735" dirty="0"/>
          </a:p>
        </p:txBody>
      </p:sp>
      <p:sp>
        <p:nvSpPr>
          <p:cNvPr id="12" name="Shape 8"/>
          <p:cNvSpPr/>
          <p:nvPr/>
        </p:nvSpPr>
        <p:spPr>
          <a:xfrm>
            <a:off x="5007173" y="4119027"/>
            <a:ext cx="771168" cy="27503"/>
          </a:xfrm>
          <a:prstGeom prst="rect">
            <a:avLst/>
          </a:prstGeom>
          <a:solidFill>
            <a:srgbClr val="D2AC47"/>
          </a:solidFill>
          <a:ln/>
        </p:spPr>
      </p:sp>
      <p:sp>
        <p:nvSpPr>
          <p:cNvPr id="13" name="Shape 9"/>
          <p:cNvSpPr/>
          <p:nvPr/>
        </p:nvSpPr>
        <p:spPr>
          <a:xfrm>
            <a:off x="4511397" y="3884890"/>
            <a:ext cx="495776" cy="495776"/>
          </a:xfrm>
          <a:prstGeom prst="roundRect">
            <a:avLst>
              <a:gd name="adj" fmla="val 13334"/>
            </a:avLst>
          </a:prstGeom>
          <a:solidFill>
            <a:srgbClr val="2D3033"/>
          </a:solidFill>
          <a:ln/>
        </p:spPr>
      </p:sp>
      <p:sp>
        <p:nvSpPr>
          <p:cNvPr id="14" name="Text 10"/>
          <p:cNvSpPr/>
          <p:nvPr/>
        </p:nvSpPr>
        <p:spPr>
          <a:xfrm>
            <a:off x="4657963" y="3967520"/>
            <a:ext cx="202644" cy="330517"/>
          </a:xfrm>
          <a:prstGeom prst="rect">
            <a:avLst/>
          </a:prstGeom>
          <a:noFill/>
          <a:ln/>
        </p:spPr>
        <p:txBody>
          <a:bodyPr wrap="none" rtlCol="0" anchor="t"/>
          <a:lstStyle/>
          <a:p>
            <a:pPr marL="0" indent="0" algn="ctr">
              <a:lnSpc>
                <a:spcPts val="2603"/>
              </a:lnSpc>
              <a:buNone/>
            </a:pPr>
            <a:r>
              <a:rPr lang="en-US" sz="2603" dirty="0">
                <a:solidFill>
                  <a:srgbClr val="AE8625"/>
                </a:solidFill>
                <a:latin typeface="Prata" pitchFamily="34" charset="0"/>
                <a:ea typeface="Prata" pitchFamily="34" charset="-122"/>
                <a:cs typeface="Prata" pitchFamily="34" charset="-120"/>
              </a:rPr>
              <a:t>2</a:t>
            </a:r>
            <a:endParaRPr lang="en-US" sz="2603" dirty="0"/>
          </a:p>
        </p:txBody>
      </p:sp>
      <p:sp>
        <p:nvSpPr>
          <p:cNvPr id="15" name="Text 11"/>
          <p:cNvSpPr/>
          <p:nvPr/>
        </p:nvSpPr>
        <p:spPr>
          <a:xfrm>
            <a:off x="5971223" y="3857268"/>
            <a:ext cx="2754511" cy="344329"/>
          </a:xfrm>
          <a:prstGeom prst="rect">
            <a:avLst/>
          </a:prstGeom>
          <a:noFill/>
          <a:ln/>
        </p:spPr>
        <p:txBody>
          <a:bodyPr wrap="none" rtlCol="0" anchor="t"/>
          <a:lstStyle/>
          <a:p>
            <a:pPr marL="0" indent="0" algn="l">
              <a:lnSpc>
                <a:spcPts val="2711"/>
              </a:lnSpc>
              <a:buNone/>
            </a:pPr>
            <a:r>
              <a:rPr lang="en-US" sz="2169" dirty="0">
                <a:solidFill>
                  <a:srgbClr val="AE8625"/>
                </a:solidFill>
                <a:latin typeface="Prata" pitchFamily="34" charset="0"/>
                <a:ea typeface="Prata" pitchFamily="34" charset="-122"/>
                <a:cs typeface="Prata" pitchFamily="34" charset="-120"/>
              </a:rPr>
              <a:t>Sentence Scoring</a:t>
            </a:r>
            <a:endParaRPr lang="en-US" sz="2169" dirty="0"/>
          </a:p>
        </p:txBody>
      </p:sp>
      <p:sp>
        <p:nvSpPr>
          <p:cNvPr id="16" name="Text 12"/>
          <p:cNvSpPr/>
          <p:nvPr/>
        </p:nvSpPr>
        <p:spPr>
          <a:xfrm>
            <a:off x="5971223" y="4333756"/>
            <a:ext cx="7888010" cy="705088"/>
          </a:xfrm>
          <a:prstGeom prst="rect">
            <a:avLst/>
          </a:prstGeom>
          <a:noFill/>
          <a:ln/>
        </p:spPr>
        <p:txBody>
          <a:bodyPr wrap="square" rtlCol="0" anchor="t"/>
          <a:lstStyle/>
          <a:p>
            <a:pPr marL="0" indent="0" algn="l">
              <a:lnSpc>
                <a:spcPts val="2776"/>
              </a:lnSpc>
              <a:buNone/>
            </a:pPr>
            <a:r>
              <a:rPr lang="en-US" sz="1735" dirty="0">
                <a:solidFill>
                  <a:srgbClr val="CFCBBF"/>
                </a:solidFill>
                <a:latin typeface="Raleway" pitchFamily="34" charset="0"/>
                <a:ea typeface="Raleway" pitchFamily="34" charset="-122"/>
                <a:cs typeface="Raleway" pitchFamily="34" charset="-120"/>
              </a:rPr>
              <a:t>Assigning importance scores to individual sentences based on factors like word frequency and position.</a:t>
            </a:r>
            <a:endParaRPr lang="en-US" sz="1735" dirty="0"/>
          </a:p>
        </p:txBody>
      </p:sp>
      <p:sp>
        <p:nvSpPr>
          <p:cNvPr id="17" name="Shape 13"/>
          <p:cNvSpPr/>
          <p:nvPr/>
        </p:nvSpPr>
        <p:spPr>
          <a:xfrm>
            <a:off x="5007173" y="5961400"/>
            <a:ext cx="771168" cy="27503"/>
          </a:xfrm>
          <a:prstGeom prst="rect">
            <a:avLst/>
          </a:prstGeom>
          <a:solidFill>
            <a:srgbClr val="D2AC47"/>
          </a:solidFill>
          <a:ln/>
        </p:spPr>
      </p:sp>
      <p:sp>
        <p:nvSpPr>
          <p:cNvPr id="18" name="Shape 14"/>
          <p:cNvSpPr/>
          <p:nvPr/>
        </p:nvSpPr>
        <p:spPr>
          <a:xfrm>
            <a:off x="4511397" y="5727263"/>
            <a:ext cx="495776" cy="495776"/>
          </a:xfrm>
          <a:prstGeom prst="roundRect">
            <a:avLst>
              <a:gd name="adj" fmla="val 13334"/>
            </a:avLst>
          </a:prstGeom>
          <a:solidFill>
            <a:srgbClr val="2D3033"/>
          </a:solidFill>
          <a:ln/>
        </p:spPr>
      </p:sp>
      <p:sp>
        <p:nvSpPr>
          <p:cNvPr id="19" name="Text 15"/>
          <p:cNvSpPr/>
          <p:nvPr/>
        </p:nvSpPr>
        <p:spPr>
          <a:xfrm>
            <a:off x="4656773" y="5809893"/>
            <a:ext cx="204907" cy="330517"/>
          </a:xfrm>
          <a:prstGeom prst="rect">
            <a:avLst/>
          </a:prstGeom>
          <a:noFill/>
          <a:ln/>
        </p:spPr>
        <p:txBody>
          <a:bodyPr wrap="none" rtlCol="0" anchor="t"/>
          <a:lstStyle/>
          <a:p>
            <a:pPr marL="0" indent="0" algn="ctr">
              <a:lnSpc>
                <a:spcPts val="2603"/>
              </a:lnSpc>
              <a:buNone/>
            </a:pPr>
            <a:r>
              <a:rPr lang="en-US" sz="2603" dirty="0">
                <a:solidFill>
                  <a:srgbClr val="AE8625"/>
                </a:solidFill>
                <a:latin typeface="Prata" pitchFamily="34" charset="0"/>
                <a:ea typeface="Prata" pitchFamily="34" charset="-122"/>
                <a:cs typeface="Prata" pitchFamily="34" charset="-120"/>
              </a:rPr>
              <a:t>3</a:t>
            </a:r>
            <a:endParaRPr lang="en-US" sz="2603" dirty="0"/>
          </a:p>
        </p:txBody>
      </p:sp>
      <p:sp>
        <p:nvSpPr>
          <p:cNvPr id="20" name="Text 16"/>
          <p:cNvSpPr/>
          <p:nvPr/>
        </p:nvSpPr>
        <p:spPr>
          <a:xfrm>
            <a:off x="5971223" y="5699641"/>
            <a:ext cx="2905006" cy="344329"/>
          </a:xfrm>
          <a:prstGeom prst="rect">
            <a:avLst/>
          </a:prstGeom>
          <a:noFill/>
          <a:ln/>
        </p:spPr>
        <p:txBody>
          <a:bodyPr wrap="none" rtlCol="0" anchor="t"/>
          <a:lstStyle/>
          <a:p>
            <a:pPr marL="0" indent="0" algn="l">
              <a:lnSpc>
                <a:spcPts val="2711"/>
              </a:lnSpc>
              <a:buNone/>
            </a:pPr>
            <a:r>
              <a:rPr lang="en-US" sz="2169" dirty="0">
                <a:solidFill>
                  <a:srgbClr val="AE8625"/>
                </a:solidFill>
                <a:latin typeface="Prata" pitchFamily="34" charset="0"/>
                <a:ea typeface="Prata" pitchFamily="34" charset="-122"/>
                <a:cs typeface="Prata" pitchFamily="34" charset="-120"/>
              </a:rPr>
              <a:t>Redundancy Removal</a:t>
            </a:r>
            <a:endParaRPr lang="en-US" sz="2169" dirty="0"/>
          </a:p>
        </p:txBody>
      </p:sp>
      <p:sp>
        <p:nvSpPr>
          <p:cNvPr id="21" name="Text 17"/>
          <p:cNvSpPr/>
          <p:nvPr/>
        </p:nvSpPr>
        <p:spPr>
          <a:xfrm>
            <a:off x="5971223" y="6176129"/>
            <a:ext cx="7888010" cy="705088"/>
          </a:xfrm>
          <a:prstGeom prst="rect">
            <a:avLst/>
          </a:prstGeom>
          <a:noFill/>
          <a:ln/>
        </p:spPr>
        <p:txBody>
          <a:bodyPr wrap="square" rtlCol="0" anchor="t"/>
          <a:lstStyle/>
          <a:p>
            <a:pPr marL="0" indent="0" algn="l">
              <a:lnSpc>
                <a:spcPts val="2776"/>
              </a:lnSpc>
              <a:buNone/>
            </a:pPr>
            <a:r>
              <a:rPr lang="en-US" sz="1735" dirty="0">
                <a:solidFill>
                  <a:srgbClr val="CFCBBF"/>
                </a:solidFill>
                <a:latin typeface="Raleway" pitchFamily="34" charset="0"/>
                <a:ea typeface="Raleway" pitchFamily="34" charset="-122"/>
                <a:cs typeface="Raleway" pitchFamily="34" charset="-120"/>
              </a:rPr>
              <a:t>Identifying and eliminating redundant or repetitive information to create a more concise summary.</a:t>
            </a:r>
            <a:endParaRPr lang="en-US" sz="173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864037" y="1541145"/>
            <a:ext cx="9889808" cy="771525"/>
          </a:xfrm>
          <a:prstGeom prst="rect">
            <a:avLst/>
          </a:prstGeom>
          <a:noFill/>
          <a:ln/>
        </p:spPr>
        <p:txBody>
          <a:bodyPr wrap="none" rtlCol="0" anchor="t"/>
          <a:lstStyle/>
          <a:p>
            <a:pPr marL="0" indent="0">
              <a:lnSpc>
                <a:spcPts val="6075"/>
              </a:lnSpc>
              <a:buNone/>
            </a:pPr>
            <a:r>
              <a:rPr lang="en-US" sz="4860" dirty="0">
                <a:solidFill>
                  <a:srgbClr val="AE8625"/>
                </a:solidFill>
                <a:latin typeface="Prata" pitchFamily="34" charset="0"/>
                <a:ea typeface="Prata" pitchFamily="34" charset="-122"/>
                <a:cs typeface="Prata" pitchFamily="34" charset="-120"/>
              </a:rPr>
              <a:t>Data Preprocessing and Cleaning</a:t>
            </a:r>
            <a:endParaRPr lang="en-US" sz="4860" dirty="0"/>
          </a:p>
        </p:txBody>
      </p:sp>
      <p:sp>
        <p:nvSpPr>
          <p:cNvPr id="5" name="Shape 2"/>
          <p:cNvSpPr/>
          <p:nvPr/>
        </p:nvSpPr>
        <p:spPr>
          <a:xfrm>
            <a:off x="864037" y="2806422"/>
            <a:ext cx="6327815" cy="1817608"/>
          </a:xfrm>
          <a:prstGeom prst="roundRect">
            <a:avLst>
              <a:gd name="adj" fmla="val 4075"/>
            </a:avLst>
          </a:prstGeom>
          <a:solidFill>
            <a:srgbClr val="2D3033"/>
          </a:solidFill>
          <a:ln/>
        </p:spPr>
      </p:sp>
      <p:sp>
        <p:nvSpPr>
          <p:cNvPr id="6" name="Text 3"/>
          <p:cNvSpPr/>
          <p:nvPr/>
        </p:nvSpPr>
        <p:spPr>
          <a:xfrm>
            <a:off x="1110853" y="3053239"/>
            <a:ext cx="3086100"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Tokenization</a:t>
            </a:r>
            <a:endParaRPr lang="en-US" sz="2430" dirty="0"/>
          </a:p>
        </p:txBody>
      </p:sp>
      <p:sp>
        <p:nvSpPr>
          <p:cNvPr id="7" name="Text 4"/>
          <p:cNvSpPr/>
          <p:nvPr/>
        </p:nvSpPr>
        <p:spPr>
          <a:xfrm>
            <a:off x="1110853" y="3587115"/>
            <a:ext cx="5834182" cy="790099"/>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Breaking down the input text into individual words or tokens.</a:t>
            </a:r>
            <a:endParaRPr lang="en-US" sz="1944" dirty="0"/>
          </a:p>
        </p:txBody>
      </p:sp>
      <p:sp>
        <p:nvSpPr>
          <p:cNvPr id="8" name="Shape 5"/>
          <p:cNvSpPr/>
          <p:nvPr/>
        </p:nvSpPr>
        <p:spPr>
          <a:xfrm>
            <a:off x="7438668" y="2806422"/>
            <a:ext cx="6327815" cy="1817608"/>
          </a:xfrm>
          <a:prstGeom prst="roundRect">
            <a:avLst>
              <a:gd name="adj" fmla="val 4075"/>
            </a:avLst>
          </a:prstGeom>
          <a:solidFill>
            <a:srgbClr val="2D3033"/>
          </a:solidFill>
          <a:ln/>
        </p:spPr>
      </p:sp>
      <p:sp>
        <p:nvSpPr>
          <p:cNvPr id="9" name="Text 6"/>
          <p:cNvSpPr/>
          <p:nvPr/>
        </p:nvSpPr>
        <p:spPr>
          <a:xfrm>
            <a:off x="7685484" y="3053239"/>
            <a:ext cx="3086100"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Stop Word Removal</a:t>
            </a:r>
            <a:endParaRPr lang="en-US" sz="2430" dirty="0"/>
          </a:p>
        </p:txBody>
      </p:sp>
      <p:sp>
        <p:nvSpPr>
          <p:cNvPr id="10" name="Text 7"/>
          <p:cNvSpPr/>
          <p:nvPr/>
        </p:nvSpPr>
        <p:spPr>
          <a:xfrm>
            <a:off x="7685484" y="3587115"/>
            <a:ext cx="5834182" cy="790099"/>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Eliminating common words that don't contribute to the meaning of the text.</a:t>
            </a:r>
            <a:endParaRPr lang="en-US" sz="1944" dirty="0"/>
          </a:p>
        </p:txBody>
      </p:sp>
      <p:sp>
        <p:nvSpPr>
          <p:cNvPr id="11" name="Shape 8"/>
          <p:cNvSpPr/>
          <p:nvPr/>
        </p:nvSpPr>
        <p:spPr>
          <a:xfrm>
            <a:off x="864037" y="4870847"/>
            <a:ext cx="6327815" cy="1817608"/>
          </a:xfrm>
          <a:prstGeom prst="roundRect">
            <a:avLst>
              <a:gd name="adj" fmla="val 4075"/>
            </a:avLst>
          </a:prstGeom>
          <a:solidFill>
            <a:srgbClr val="2D3033"/>
          </a:solidFill>
          <a:ln/>
        </p:spPr>
      </p:sp>
      <p:sp>
        <p:nvSpPr>
          <p:cNvPr id="12" name="Text 9"/>
          <p:cNvSpPr/>
          <p:nvPr/>
        </p:nvSpPr>
        <p:spPr>
          <a:xfrm>
            <a:off x="1110853" y="5117663"/>
            <a:ext cx="3896201"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Stemming/Lemmatization</a:t>
            </a:r>
            <a:endParaRPr lang="en-US" sz="2430" dirty="0"/>
          </a:p>
        </p:txBody>
      </p:sp>
      <p:sp>
        <p:nvSpPr>
          <p:cNvPr id="13" name="Text 10"/>
          <p:cNvSpPr/>
          <p:nvPr/>
        </p:nvSpPr>
        <p:spPr>
          <a:xfrm>
            <a:off x="1110853" y="5651540"/>
            <a:ext cx="5834182" cy="790099"/>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Reducing words to their base forms to improve understanding of the text.</a:t>
            </a:r>
            <a:endParaRPr lang="en-US" sz="1944" dirty="0"/>
          </a:p>
        </p:txBody>
      </p:sp>
      <p:sp>
        <p:nvSpPr>
          <p:cNvPr id="14" name="Shape 11"/>
          <p:cNvSpPr/>
          <p:nvPr/>
        </p:nvSpPr>
        <p:spPr>
          <a:xfrm>
            <a:off x="7438668" y="4870847"/>
            <a:ext cx="6327815" cy="1817608"/>
          </a:xfrm>
          <a:prstGeom prst="roundRect">
            <a:avLst>
              <a:gd name="adj" fmla="val 4075"/>
            </a:avLst>
          </a:prstGeom>
          <a:solidFill>
            <a:srgbClr val="2D3033"/>
          </a:solidFill>
          <a:ln/>
        </p:spPr>
      </p:sp>
      <p:sp>
        <p:nvSpPr>
          <p:cNvPr id="15" name="Text 12"/>
          <p:cNvSpPr/>
          <p:nvPr/>
        </p:nvSpPr>
        <p:spPr>
          <a:xfrm>
            <a:off x="7685484" y="5117663"/>
            <a:ext cx="3905488" cy="385763"/>
          </a:xfrm>
          <a:prstGeom prst="rect">
            <a:avLst/>
          </a:prstGeom>
          <a:noFill/>
          <a:ln/>
        </p:spPr>
        <p:txBody>
          <a:bodyPr wrap="none" rtlCol="0" anchor="t"/>
          <a:lstStyle/>
          <a:p>
            <a:pPr marL="0" indent="0">
              <a:lnSpc>
                <a:spcPts val="3038"/>
              </a:lnSpc>
              <a:buNone/>
            </a:pPr>
            <a:r>
              <a:rPr lang="en-US" sz="2430" dirty="0">
                <a:solidFill>
                  <a:srgbClr val="AE8625"/>
                </a:solidFill>
                <a:latin typeface="Prata" pitchFamily="34" charset="0"/>
                <a:ea typeface="Prata" pitchFamily="34" charset="-122"/>
                <a:cs typeface="Prata" pitchFamily="34" charset="-120"/>
              </a:rPr>
              <a:t>Named Entity Recognition</a:t>
            </a:r>
            <a:endParaRPr lang="en-US" sz="2430" dirty="0"/>
          </a:p>
        </p:txBody>
      </p:sp>
      <p:sp>
        <p:nvSpPr>
          <p:cNvPr id="16" name="Text 13"/>
          <p:cNvSpPr/>
          <p:nvPr/>
        </p:nvSpPr>
        <p:spPr>
          <a:xfrm>
            <a:off x="7685484" y="5651540"/>
            <a:ext cx="5834182" cy="790099"/>
          </a:xfrm>
          <a:prstGeom prst="rect">
            <a:avLst/>
          </a:prstGeom>
          <a:noFill/>
          <a:ln/>
        </p:spPr>
        <p:txBody>
          <a:bodyPr wrap="square" rtlCol="0" anchor="t"/>
          <a:lstStyle/>
          <a:p>
            <a:pPr marL="0" indent="0">
              <a:lnSpc>
                <a:spcPts val="3110"/>
              </a:lnSpc>
              <a:buNone/>
            </a:pPr>
            <a:r>
              <a:rPr lang="en-US" sz="1944" dirty="0">
                <a:solidFill>
                  <a:srgbClr val="CFCBBF"/>
                </a:solidFill>
                <a:latin typeface="Raleway" pitchFamily="34" charset="0"/>
                <a:ea typeface="Raleway" pitchFamily="34" charset="-122"/>
                <a:cs typeface="Raleway" pitchFamily="34" charset="-120"/>
              </a:rPr>
              <a:t>Identifying and extracting important named entities like people, locations, and organizations.</a:t>
            </a:r>
            <a:endParaRPr lang="en-US" sz="1944"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sp>
        <p:nvSpPr>
          <p:cNvPr id="4" name="Text 1"/>
          <p:cNvSpPr/>
          <p:nvPr/>
        </p:nvSpPr>
        <p:spPr>
          <a:xfrm>
            <a:off x="864037" y="1602700"/>
            <a:ext cx="11985903" cy="771525"/>
          </a:xfrm>
          <a:prstGeom prst="rect">
            <a:avLst/>
          </a:prstGeom>
          <a:noFill/>
          <a:ln/>
        </p:spPr>
        <p:txBody>
          <a:bodyPr wrap="none" rtlCol="0" anchor="t"/>
          <a:lstStyle/>
          <a:p>
            <a:pPr marL="0" indent="0">
              <a:lnSpc>
                <a:spcPts val="6075"/>
              </a:lnSpc>
              <a:buNone/>
            </a:pPr>
            <a:r>
              <a:rPr lang="en-US" sz="4860" dirty="0">
                <a:solidFill>
                  <a:srgbClr val="AE8625"/>
                </a:solidFill>
                <a:latin typeface="Prata" pitchFamily="34" charset="0"/>
                <a:ea typeface="Prata" pitchFamily="34" charset="-122"/>
                <a:cs typeface="Prata" pitchFamily="34" charset="-120"/>
              </a:rPr>
              <a:t>Model Architecture and Implementation</a:t>
            </a:r>
            <a:endParaRPr lang="en-US" sz="4860" dirty="0"/>
          </a:p>
        </p:txBody>
      </p:sp>
      <p:pic>
        <p:nvPicPr>
          <p:cNvPr id="5" name="Image 1" descr="preencoded.png"/>
          <p:cNvPicPr>
            <a:picLocks noChangeAspect="1"/>
          </p:cNvPicPr>
          <p:nvPr/>
        </p:nvPicPr>
        <p:blipFill>
          <a:blip r:embed="rId4"/>
          <a:stretch>
            <a:fillRect/>
          </a:stretch>
        </p:blipFill>
        <p:spPr>
          <a:xfrm>
            <a:off x="864037" y="2867978"/>
            <a:ext cx="617220" cy="617220"/>
          </a:xfrm>
          <a:prstGeom prst="rect">
            <a:avLst/>
          </a:prstGeom>
        </p:spPr>
      </p:pic>
      <p:sp>
        <p:nvSpPr>
          <p:cNvPr id="6" name="Text 2"/>
          <p:cNvSpPr/>
          <p:nvPr/>
        </p:nvSpPr>
        <p:spPr>
          <a:xfrm>
            <a:off x="864037" y="3732014"/>
            <a:ext cx="2947868" cy="385763"/>
          </a:xfrm>
          <a:prstGeom prst="rect">
            <a:avLst/>
          </a:prstGeom>
          <a:noFill/>
          <a:ln/>
        </p:spPr>
        <p:txBody>
          <a:bodyPr wrap="none" rtlCol="0" anchor="t"/>
          <a:lstStyle/>
          <a:p>
            <a:pPr marL="0" indent="0" algn="l">
              <a:lnSpc>
                <a:spcPts val="3038"/>
              </a:lnSpc>
              <a:buNone/>
            </a:pPr>
            <a:r>
              <a:rPr lang="en-US" sz="2430" dirty="0">
                <a:solidFill>
                  <a:srgbClr val="AE8625"/>
                </a:solidFill>
                <a:latin typeface="Prata" pitchFamily="34" charset="0"/>
                <a:ea typeface="Prata" pitchFamily="34" charset="-122"/>
                <a:cs typeface="Prata" pitchFamily="34" charset="-120"/>
              </a:rPr>
              <a:t>Neural Network</a:t>
            </a:r>
            <a:endParaRPr lang="en-US" sz="2430" dirty="0"/>
          </a:p>
        </p:txBody>
      </p:sp>
      <p:sp>
        <p:nvSpPr>
          <p:cNvPr id="7" name="Text 3"/>
          <p:cNvSpPr/>
          <p:nvPr/>
        </p:nvSpPr>
        <p:spPr>
          <a:xfrm>
            <a:off x="864037" y="4265890"/>
            <a:ext cx="2947868" cy="1975247"/>
          </a:xfrm>
          <a:prstGeom prst="rect">
            <a:avLst/>
          </a:prstGeom>
          <a:noFill/>
          <a:ln/>
        </p:spPr>
        <p:txBody>
          <a:bodyPr wrap="square" rtlCol="0" anchor="t"/>
          <a:lstStyle/>
          <a:p>
            <a:pPr marL="0" indent="0" algn="l">
              <a:lnSpc>
                <a:spcPts val="3110"/>
              </a:lnSpc>
              <a:buNone/>
            </a:pPr>
            <a:r>
              <a:rPr lang="en-US" sz="1944" dirty="0">
                <a:solidFill>
                  <a:srgbClr val="CFCBBF"/>
                </a:solidFill>
                <a:latin typeface="Raleway" pitchFamily="34" charset="0"/>
                <a:ea typeface="Raleway" pitchFamily="34" charset="-122"/>
                <a:cs typeface="Raleway" pitchFamily="34" charset="-120"/>
              </a:rPr>
              <a:t>The core of the summarization model, using deep learning techniques to understand and generate text.</a:t>
            </a:r>
            <a:endParaRPr lang="en-US" sz="1944" dirty="0"/>
          </a:p>
        </p:txBody>
      </p:sp>
      <p:pic>
        <p:nvPicPr>
          <p:cNvPr id="8" name="Image 2" descr="preencoded.png"/>
          <p:cNvPicPr>
            <a:picLocks noChangeAspect="1"/>
          </p:cNvPicPr>
          <p:nvPr/>
        </p:nvPicPr>
        <p:blipFill>
          <a:blip r:embed="rId5"/>
          <a:stretch>
            <a:fillRect/>
          </a:stretch>
        </p:blipFill>
        <p:spPr>
          <a:xfrm>
            <a:off x="4182189" y="2867978"/>
            <a:ext cx="617220" cy="617220"/>
          </a:xfrm>
          <a:prstGeom prst="rect">
            <a:avLst/>
          </a:prstGeom>
        </p:spPr>
      </p:pic>
      <p:sp>
        <p:nvSpPr>
          <p:cNvPr id="9" name="Text 4"/>
          <p:cNvSpPr/>
          <p:nvPr/>
        </p:nvSpPr>
        <p:spPr>
          <a:xfrm>
            <a:off x="4182189" y="3732014"/>
            <a:ext cx="2947868" cy="771525"/>
          </a:xfrm>
          <a:prstGeom prst="rect">
            <a:avLst/>
          </a:prstGeom>
          <a:noFill/>
          <a:ln/>
        </p:spPr>
        <p:txBody>
          <a:bodyPr wrap="square" rtlCol="0" anchor="t"/>
          <a:lstStyle/>
          <a:p>
            <a:pPr marL="0" indent="0" algn="l">
              <a:lnSpc>
                <a:spcPts val="3038"/>
              </a:lnSpc>
              <a:buNone/>
            </a:pPr>
            <a:r>
              <a:rPr lang="en-US" sz="2430" dirty="0">
                <a:solidFill>
                  <a:srgbClr val="AE8625"/>
                </a:solidFill>
                <a:latin typeface="Prata" pitchFamily="34" charset="0"/>
                <a:ea typeface="Prata" pitchFamily="34" charset="-122"/>
                <a:cs typeface="Prata" pitchFamily="34" charset="-120"/>
              </a:rPr>
              <a:t>Attention Mechanism</a:t>
            </a:r>
            <a:endParaRPr lang="en-US" sz="2430" dirty="0"/>
          </a:p>
        </p:txBody>
      </p:sp>
      <p:sp>
        <p:nvSpPr>
          <p:cNvPr id="10" name="Text 5"/>
          <p:cNvSpPr/>
          <p:nvPr/>
        </p:nvSpPr>
        <p:spPr>
          <a:xfrm>
            <a:off x="4182189" y="4651653"/>
            <a:ext cx="2947868" cy="1975247"/>
          </a:xfrm>
          <a:prstGeom prst="rect">
            <a:avLst/>
          </a:prstGeom>
          <a:noFill/>
          <a:ln/>
        </p:spPr>
        <p:txBody>
          <a:bodyPr wrap="square" rtlCol="0" anchor="t"/>
          <a:lstStyle/>
          <a:p>
            <a:pPr marL="0" indent="0" algn="l">
              <a:lnSpc>
                <a:spcPts val="3110"/>
              </a:lnSpc>
              <a:buNone/>
            </a:pPr>
            <a:r>
              <a:rPr lang="en-US" sz="1944" dirty="0">
                <a:solidFill>
                  <a:srgbClr val="CFCBBF"/>
                </a:solidFill>
                <a:latin typeface="Raleway" pitchFamily="34" charset="0"/>
                <a:ea typeface="Raleway" pitchFamily="34" charset="-122"/>
                <a:cs typeface="Raleway" pitchFamily="34" charset="-120"/>
              </a:rPr>
              <a:t>Allowing the model to focus on the most relevant parts of the input when generating the summary.</a:t>
            </a:r>
            <a:endParaRPr lang="en-US" sz="1944" dirty="0"/>
          </a:p>
        </p:txBody>
      </p:sp>
      <p:pic>
        <p:nvPicPr>
          <p:cNvPr id="11" name="Image 3" descr="preencoded.png"/>
          <p:cNvPicPr>
            <a:picLocks noChangeAspect="1"/>
          </p:cNvPicPr>
          <p:nvPr/>
        </p:nvPicPr>
        <p:blipFill>
          <a:blip r:embed="rId6"/>
          <a:stretch>
            <a:fillRect/>
          </a:stretch>
        </p:blipFill>
        <p:spPr>
          <a:xfrm>
            <a:off x="7500342" y="2867978"/>
            <a:ext cx="617220" cy="617220"/>
          </a:xfrm>
          <a:prstGeom prst="rect">
            <a:avLst/>
          </a:prstGeom>
        </p:spPr>
      </p:pic>
      <p:sp>
        <p:nvSpPr>
          <p:cNvPr id="12" name="Text 6"/>
          <p:cNvSpPr/>
          <p:nvPr/>
        </p:nvSpPr>
        <p:spPr>
          <a:xfrm>
            <a:off x="7500342" y="3732014"/>
            <a:ext cx="2947868" cy="385763"/>
          </a:xfrm>
          <a:prstGeom prst="rect">
            <a:avLst/>
          </a:prstGeom>
          <a:noFill/>
          <a:ln/>
        </p:spPr>
        <p:txBody>
          <a:bodyPr wrap="none" rtlCol="0" anchor="t"/>
          <a:lstStyle/>
          <a:p>
            <a:pPr marL="0" indent="0" algn="l">
              <a:lnSpc>
                <a:spcPts val="3038"/>
              </a:lnSpc>
              <a:buNone/>
            </a:pPr>
            <a:r>
              <a:rPr lang="en-US" sz="2430" dirty="0">
                <a:solidFill>
                  <a:srgbClr val="AE8625"/>
                </a:solidFill>
                <a:latin typeface="Prata" pitchFamily="34" charset="0"/>
                <a:ea typeface="Prata" pitchFamily="34" charset="-122"/>
                <a:cs typeface="Prata" pitchFamily="34" charset="-120"/>
              </a:rPr>
              <a:t>Transformer</a:t>
            </a:r>
            <a:endParaRPr lang="en-US" sz="2430" dirty="0"/>
          </a:p>
        </p:txBody>
      </p:sp>
      <p:sp>
        <p:nvSpPr>
          <p:cNvPr id="13" name="Text 7"/>
          <p:cNvSpPr/>
          <p:nvPr/>
        </p:nvSpPr>
        <p:spPr>
          <a:xfrm>
            <a:off x="7500342" y="4265890"/>
            <a:ext cx="2947868" cy="1975247"/>
          </a:xfrm>
          <a:prstGeom prst="rect">
            <a:avLst/>
          </a:prstGeom>
          <a:noFill/>
          <a:ln/>
        </p:spPr>
        <p:txBody>
          <a:bodyPr wrap="square" rtlCol="0" anchor="t"/>
          <a:lstStyle/>
          <a:p>
            <a:pPr marL="0" indent="0" algn="l">
              <a:lnSpc>
                <a:spcPts val="3110"/>
              </a:lnSpc>
              <a:buNone/>
            </a:pPr>
            <a:r>
              <a:rPr lang="en-US" sz="1944" dirty="0">
                <a:solidFill>
                  <a:srgbClr val="CFCBBF"/>
                </a:solidFill>
                <a:latin typeface="Raleway" pitchFamily="34" charset="0"/>
                <a:ea typeface="Raleway" pitchFamily="34" charset="-122"/>
                <a:cs typeface="Raleway" pitchFamily="34" charset="-120"/>
              </a:rPr>
              <a:t>A powerful language model architecture that forms the backbone of the summarization system.</a:t>
            </a:r>
            <a:endParaRPr lang="en-US" sz="1944" dirty="0"/>
          </a:p>
        </p:txBody>
      </p:sp>
      <p:pic>
        <p:nvPicPr>
          <p:cNvPr id="14" name="Image 4" descr="preencoded.png"/>
          <p:cNvPicPr>
            <a:picLocks noChangeAspect="1"/>
          </p:cNvPicPr>
          <p:nvPr/>
        </p:nvPicPr>
        <p:blipFill>
          <a:blip r:embed="rId7"/>
          <a:stretch>
            <a:fillRect/>
          </a:stretch>
        </p:blipFill>
        <p:spPr>
          <a:xfrm>
            <a:off x="10818495" y="2867978"/>
            <a:ext cx="617220" cy="617220"/>
          </a:xfrm>
          <a:prstGeom prst="rect">
            <a:avLst/>
          </a:prstGeom>
        </p:spPr>
      </p:pic>
      <p:sp>
        <p:nvSpPr>
          <p:cNvPr id="15" name="Text 8"/>
          <p:cNvSpPr/>
          <p:nvPr/>
        </p:nvSpPr>
        <p:spPr>
          <a:xfrm>
            <a:off x="10818495" y="3732014"/>
            <a:ext cx="2947868" cy="385763"/>
          </a:xfrm>
          <a:prstGeom prst="rect">
            <a:avLst/>
          </a:prstGeom>
          <a:noFill/>
          <a:ln/>
        </p:spPr>
        <p:txBody>
          <a:bodyPr wrap="none" rtlCol="0" anchor="t"/>
          <a:lstStyle/>
          <a:p>
            <a:pPr marL="0" indent="0" algn="l">
              <a:lnSpc>
                <a:spcPts val="3038"/>
              </a:lnSpc>
              <a:buNone/>
            </a:pPr>
            <a:r>
              <a:rPr lang="en-US" sz="2430" dirty="0">
                <a:solidFill>
                  <a:srgbClr val="AE8625"/>
                </a:solidFill>
                <a:latin typeface="Prata" pitchFamily="34" charset="0"/>
                <a:ea typeface="Prata" pitchFamily="34" charset="-122"/>
                <a:cs typeface="Prata" pitchFamily="34" charset="-120"/>
              </a:rPr>
              <a:t>GPU Acceleration</a:t>
            </a:r>
            <a:endParaRPr lang="en-US" sz="2430" dirty="0"/>
          </a:p>
        </p:txBody>
      </p:sp>
      <p:sp>
        <p:nvSpPr>
          <p:cNvPr id="16" name="Text 9"/>
          <p:cNvSpPr/>
          <p:nvPr/>
        </p:nvSpPr>
        <p:spPr>
          <a:xfrm>
            <a:off x="10818495" y="4265890"/>
            <a:ext cx="2947868" cy="1975247"/>
          </a:xfrm>
          <a:prstGeom prst="rect">
            <a:avLst/>
          </a:prstGeom>
          <a:noFill/>
          <a:ln/>
        </p:spPr>
        <p:txBody>
          <a:bodyPr wrap="square" rtlCol="0" anchor="t"/>
          <a:lstStyle/>
          <a:p>
            <a:pPr marL="0" indent="0" algn="l">
              <a:lnSpc>
                <a:spcPts val="3110"/>
              </a:lnSpc>
              <a:buNone/>
            </a:pPr>
            <a:r>
              <a:rPr lang="en-US" sz="1944" dirty="0">
                <a:solidFill>
                  <a:srgbClr val="CFCBBF"/>
                </a:solidFill>
                <a:latin typeface="Raleway" pitchFamily="34" charset="0"/>
                <a:ea typeface="Raleway" pitchFamily="34" charset="-122"/>
                <a:cs typeface="Raleway" pitchFamily="34" charset="-120"/>
              </a:rPr>
              <a:t>Leveraging powerful GPUs to speed up the training and inference of the summarization model.</a:t>
            </a:r>
            <a:endParaRPr lang="en-US" sz="194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oundRect">
            <a:avLst>
              <a:gd name="adj" fmla="val 742"/>
            </a:avLst>
          </a:prstGeom>
          <a:solidFill>
            <a:srgbClr val="1B1C1D">
              <a:alpha val="80000"/>
            </a:srgbClr>
          </a:solidFill>
          <a:ln/>
        </p:spPr>
      </p:sp>
      <p:sp>
        <p:nvSpPr>
          <p:cNvPr id="6" name="Text 2"/>
          <p:cNvSpPr/>
          <p:nvPr/>
        </p:nvSpPr>
        <p:spPr>
          <a:xfrm>
            <a:off x="1755934" y="559713"/>
            <a:ext cx="9233416" cy="636032"/>
          </a:xfrm>
          <a:prstGeom prst="rect">
            <a:avLst/>
          </a:prstGeom>
          <a:noFill/>
          <a:ln/>
        </p:spPr>
        <p:txBody>
          <a:bodyPr wrap="none" rtlCol="0" anchor="t"/>
          <a:lstStyle/>
          <a:p>
            <a:pPr marL="0" indent="0">
              <a:lnSpc>
                <a:spcPts val="5008"/>
              </a:lnSpc>
              <a:buNone/>
            </a:pPr>
            <a:r>
              <a:rPr lang="en-US" sz="4007" dirty="0">
                <a:solidFill>
                  <a:srgbClr val="AE8625"/>
                </a:solidFill>
                <a:latin typeface="Prata" pitchFamily="34" charset="0"/>
                <a:ea typeface="Prata" pitchFamily="34" charset="-122"/>
                <a:cs typeface="Prata" pitchFamily="34" charset="-120"/>
              </a:rPr>
              <a:t>Sample Code for the Summary Writer</a:t>
            </a:r>
            <a:endParaRPr lang="en-US" sz="4007" dirty="0"/>
          </a:p>
        </p:txBody>
      </p:sp>
      <p:sp>
        <p:nvSpPr>
          <p:cNvPr id="7" name="Shape 3"/>
          <p:cNvSpPr/>
          <p:nvPr/>
        </p:nvSpPr>
        <p:spPr>
          <a:xfrm>
            <a:off x="1755934" y="1501021"/>
            <a:ext cx="11118413" cy="6168866"/>
          </a:xfrm>
          <a:prstGeom prst="roundRect">
            <a:avLst>
              <a:gd name="adj" fmla="val 990"/>
            </a:avLst>
          </a:prstGeom>
          <a:solidFill>
            <a:srgbClr val="3D310F"/>
          </a:solidFill>
          <a:ln/>
        </p:spPr>
      </p:sp>
      <p:sp>
        <p:nvSpPr>
          <p:cNvPr id="8" name="Shape 4"/>
          <p:cNvSpPr/>
          <p:nvPr/>
        </p:nvSpPr>
        <p:spPr>
          <a:xfrm>
            <a:off x="1745813" y="1501021"/>
            <a:ext cx="11138654" cy="6168866"/>
          </a:xfrm>
          <a:prstGeom prst="roundRect">
            <a:avLst>
              <a:gd name="adj" fmla="val 495"/>
            </a:avLst>
          </a:prstGeom>
          <a:solidFill>
            <a:srgbClr val="3D310F"/>
          </a:solidFill>
          <a:ln/>
        </p:spPr>
      </p:sp>
      <p:sp>
        <p:nvSpPr>
          <p:cNvPr id="9" name="Text 5"/>
          <p:cNvSpPr/>
          <p:nvPr/>
        </p:nvSpPr>
        <p:spPr>
          <a:xfrm>
            <a:off x="1949291" y="1653659"/>
            <a:ext cx="10731698" cy="5863590"/>
          </a:xfrm>
          <a:prstGeom prst="rect">
            <a:avLst/>
          </a:prstGeom>
          <a:noFill/>
          <a:ln/>
        </p:spPr>
        <p:txBody>
          <a:bodyPr wrap="square" rtlCol="0" anchor="t"/>
          <a:lstStyle/>
          <a:p>
            <a:pPr marL="0" indent="0">
              <a:lnSpc>
                <a:spcPts val="2564"/>
              </a:lnSpc>
              <a:buNone/>
            </a:pPr>
            <a:r>
              <a:rPr lang="en-US" sz="1603" dirty="0">
                <a:solidFill>
                  <a:srgbClr val="CFCBBF"/>
                </a:solidFill>
                <a:highlight>
                  <a:srgbClr val="3D310F"/>
                </a:highlight>
                <a:latin typeface="Consolas" pitchFamily="34" charset="0"/>
                <a:ea typeface="Consolas" pitchFamily="34" charset="-122"/>
                <a:cs typeface="Consolas" pitchFamily="34" charset="-120"/>
              </a:rPr>
              <a:t>from transformers import T5Tokenizer, T5ForConditionalGeneration
# Load the pre-trained T5 model
model = T5ForConditionalGeneration.from_pretrained('t5-small')
tokenizer = T5Tokenizer.from_pretrained('t5-small')
# Prepare the input text
text = "This is a long article about the history of summary writing. It covers the evolution of text summarization techniques over the past decades..."
# Generate the summary
input_ids = tokenizer.encode(text, return_tensors='pt')
output_ids = model.generate(input_ids, max_length=100, num_return_sequences=1, early_stopping=True)
summary = tokenizer.decode(output_ids[0], skip_special_tokens=True)
print(f"Original text:\n{text}\n")
print(f"Summary:\n{summary}")
</a:t>
            </a:r>
            <a:endParaRPr lang="en-US" sz="1603" dirty="0"/>
          </a:p>
        </p:txBody>
      </p:sp>
      <p:pic>
        <p:nvPicPr>
          <p:cNvPr id="10" name="Image 2"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31029"/>
          </a:xfrm>
          <a:prstGeom prst="rect">
            <a:avLst/>
          </a:prstGeom>
          <a:solidFill>
            <a:srgbClr val="1B1C1D"/>
          </a:solidFill>
          <a:ln/>
        </p:spPr>
      </p:sp>
      <p:sp>
        <p:nvSpPr>
          <p:cNvPr id="4" name="Text 1"/>
          <p:cNvSpPr/>
          <p:nvPr/>
        </p:nvSpPr>
        <p:spPr>
          <a:xfrm>
            <a:off x="1678543" y="567452"/>
            <a:ext cx="8026122" cy="644843"/>
          </a:xfrm>
          <a:prstGeom prst="rect">
            <a:avLst/>
          </a:prstGeom>
          <a:noFill/>
          <a:ln/>
        </p:spPr>
        <p:txBody>
          <a:bodyPr wrap="none" rtlCol="0" anchor="t"/>
          <a:lstStyle/>
          <a:p>
            <a:pPr marL="0" indent="0">
              <a:lnSpc>
                <a:spcPts val="5078"/>
              </a:lnSpc>
              <a:buNone/>
            </a:pPr>
            <a:r>
              <a:rPr lang="en-US" sz="4063" dirty="0">
                <a:solidFill>
                  <a:srgbClr val="AE8625"/>
                </a:solidFill>
                <a:latin typeface="Prata" pitchFamily="34" charset="0"/>
                <a:ea typeface="Prata" pitchFamily="34" charset="-122"/>
                <a:cs typeface="Prata" pitchFamily="34" charset="-120"/>
              </a:rPr>
              <a:t>Sample Output and Explanation</a:t>
            </a:r>
            <a:endParaRPr lang="en-US" sz="4063" dirty="0"/>
          </a:p>
        </p:txBody>
      </p:sp>
      <p:sp>
        <p:nvSpPr>
          <p:cNvPr id="5" name="Text 2"/>
          <p:cNvSpPr/>
          <p:nvPr/>
        </p:nvSpPr>
        <p:spPr>
          <a:xfrm>
            <a:off x="1884878" y="1756410"/>
            <a:ext cx="5220176" cy="330041"/>
          </a:xfrm>
          <a:prstGeom prst="rect">
            <a:avLst/>
          </a:prstGeom>
          <a:noFill/>
          <a:ln/>
        </p:spPr>
        <p:txBody>
          <a:bodyPr wrap="none" rtlCol="0" anchor="t"/>
          <a:lstStyle/>
          <a:p>
            <a:pPr marL="0" indent="0">
              <a:lnSpc>
                <a:spcPts val="2600"/>
              </a:lnSpc>
              <a:buNone/>
            </a:pPr>
            <a:r>
              <a:rPr lang="en-US" sz="1625" dirty="0">
                <a:solidFill>
                  <a:srgbClr val="CFCBBF"/>
                </a:solidFill>
                <a:latin typeface="Raleway" pitchFamily="34" charset="0"/>
                <a:ea typeface="Raleway" pitchFamily="34" charset="-122"/>
                <a:cs typeface="Raleway" pitchFamily="34" charset="-120"/>
              </a:rPr>
              <a:t>Original Text</a:t>
            </a:r>
            <a:endParaRPr lang="en-US" sz="1625" dirty="0"/>
          </a:p>
        </p:txBody>
      </p:sp>
      <p:sp>
        <p:nvSpPr>
          <p:cNvPr id="6" name="Text 3"/>
          <p:cNvSpPr/>
          <p:nvPr/>
        </p:nvSpPr>
        <p:spPr>
          <a:xfrm>
            <a:off x="7525345" y="1756410"/>
            <a:ext cx="5220176" cy="2310289"/>
          </a:xfrm>
          <a:prstGeom prst="rect">
            <a:avLst/>
          </a:prstGeom>
          <a:noFill/>
          <a:ln/>
        </p:spPr>
        <p:txBody>
          <a:bodyPr wrap="square" rtlCol="0" anchor="t"/>
          <a:lstStyle/>
          <a:p>
            <a:pPr marL="0" indent="0">
              <a:lnSpc>
                <a:spcPts val="2600"/>
              </a:lnSpc>
              <a:buNone/>
            </a:pPr>
            <a:r>
              <a:rPr lang="en-US" sz="1625" dirty="0">
                <a:solidFill>
                  <a:srgbClr val="CFCBBF"/>
                </a:solidFill>
                <a:latin typeface="Raleway" pitchFamily="34" charset="0"/>
                <a:ea typeface="Raleway" pitchFamily="34" charset="-122"/>
                <a:cs typeface="Raleway" pitchFamily="34" charset="-120"/>
              </a:rPr>
              <a:t>This is a long article about the history of summary writing. It covers the evolution of text summarization techniques over the past decades, including both extractive and abstractive approaches. The article also discusses the use of machine learning models, such as neural networks and transformers, to automate the summarization process.</a:t>
            </a:r>
            <a:endParaRPr lang="en-US" sz="1625" dirty="0"/>
          </a:p>
        </p:txBody>
      </p:sp>
      <p:sp>
        <p:nvSpPr>
          <p:cNvPr id="7" name="Shape 4"/>
          <p:cNvSpPr/>
          <p:nvPr/>
        </p:nvSpPr>
        <p:spPr>
          <a:xfrm>
            <a:off x="1678543" y="4198144"/>
            <a:ext cx="11273314" cy="2243138"/>
          </a:xfrm>
          <a:prstGeom prst="rect">
            <a:avLst/>
          </a:prstGeom>
          <a:solidFill>
            <a:srgbClr val="2D3033"/>
          </a:solidFill>
          <a:ln/>
        </p:spPr>
      </p:sp>
      <p:sp>
        <p:nvSpPr>
          <p:cNvPr id="8" name="Text 5"/>
          <p:cNvSpPr/>
          <p:nvPr/>
        </p:nvSpPr>
        <p:spPr>
          <a:xfrm>
            <a:off x="1884878" y="4329589"/>
            <a:ext cx="5220176" cy="330041"/>
          </a:xfrm>
          <a:prstGeom prst="rect">
            <a:avLst/>
          </a:prstGeom>
          <a:noFill/>
          <a:ln/>
        </p:spPr>
        <p:txBody>
          <a:bodyPr wrap="none" rtlCol="0" anchor="t"/>
          <a:lstStyle/>
          <a:p>
            <a:pPr marL="0" indent="0">
              <a:lnSpc>
                <a:spcPts val="2600"/>
              </a:lnSpc>
              <a:buNone/>
            </a:pPr>
            <a:r>
              <a:rPr lang="en-US" sz="1625" dirty="0">
                <a:solidFill>
                  <a:srgbClr val="CFCBBF"/>
                </a:solidFill>
                <a:latin typeface="Raleway" pitchFamily="34" charset="0"/>
                <a:ea typeface="Raleway" pitchFamily="34" charset="-122"/>
                <a:cs typeface="Raleway" pitchFamily="34" charset="-120"/>
              </a:rPr>
              <a:t>Summary</a:t>
            </a:r>
            <a:endParaRPr lang="en-US" sz="1625" dirty="0"/>
          </a:p>
        </p:txBody>
      </p:sp>
      <p:sp>
        <p:nvSpPr>
          <p:cNvPr id="9" name="Text 6"/>
          <p:cNvSpPr/>
          <p:nvPr/>
        </p:nvSpPr>
        <p:spPr>
          <a:xfrm>
            <a:off x="7525345" y="4329589"/>
            <a:ext cx="5220176" cy="1980248"/>
          </a:xfrm>
          <a:prstGeom prst="rect">
            <a:avLst/>
          </a:prstGeom>
          <a:noFill/>
          <a:ln/>
        </p:spPr>
        <p:txBody>
          <a:bodyPr wrap="square" rtlCol="0" anchor="t"/>
          <a:lstStyle/>
          <a:p>
            <a:pPr marL="0" indent="0">
              <a:lnSpc>
                <a:spcPts val="2600"/>
              </a:lnSpc>
              <a:buNone/>
            </a:pPr>
            <a:r>
              <a:rPr lang="en-US" sz="1625" dirty="0">
                <a:solidFill>
                  <a:srgbClr val="CFCBBF"/>
                </a:solidFill>
                <a:latin typeface="Raleway" pitchFamily="34" charset="0"/>
                <a:ea typeface="Raleway" pitchFamily="34" charset="-122"/>
                <a:cs typeface="Raleway" pitchFamily="34" charset="-120"/>
              </a:rPr>
              <a:t>This article covers the history and evolution of text summarization techniques, including both extractive and abstractive approaches. It also discusses the use of machine learning models, such as neural networks and transformers, to automate the summarization process.</a:t>
            </a:r>
            <a:endParaRPr lang="en-US" sz="1625" dirty="0"/>
          </a:p>
        </p:txBody>
      </p:sp>
      <p:sp>
        <p:nvSpPr>
          <p:cNvPr id="10" name="Text 7"/>
          <p:cNvSpPr/>
          <p:nvPr/>
        </p:nvSpPr>
        <p:spPr>
          <a:xfrm>
            <a:off x="1678543" y="6673453"/>
            <a:ext cx="11273314" cy="990124"/>
          </a:xfrm>
          <a:prstGeom prst="rect">
            <a:avLst/>
          </a:prstGeom>
          <a:noFill/>
          <a:ln/>
        </p:spPr>
        <p:txBody>
          <a:bodyPr wrap="square" rtlCol="0" anchor="t"/>
          <a:lstStyle/>
          <a:p>
            <a:pPr marL="0" indent="0">
              <a:lnSpc>
                <a:spcPts val="2600"/>
              </a:lnSpc>
              <a:buNone/>
            </a:pPr>
            <a:r>
              <a:rPr lang="en-US" sz="1625" dirty="0">
                <a:solidFill>
                  <a:srgbClr val="CFCBBF"/>
                </a:solidFill>
                <a:latin typeface="Raleway" pitchFamily="34" charset="0"/>
                <a:ea typeface="Raleway" pitchFamily="34" charset="-122"/>
                <a:cs typeface="Raleway" pitchFamily="34" charset="-120"/>
              </a:rPr>
              <a:t>The sample output demonstrates how the Summary Writer leverages advanced natural language processing techniques to concisely capture the key points of the original text. The generated summary is approximately 50% shorter than the original, while preserving the core information and ideas.</a:t>
            </a:r>
            <a:endParaRPr lang="en-US" sz="1625" dirty="0"/>
          </a:p>
        </p:txBody>
      </p:sp>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TotalTime>
  <Words>919</Words>
  <Application>Microsoft Office PowerPoint</Application>
  <PresentationFormat>Custom</PresentationFormat>
  <Paragraphs>90</Paragraphs>
  <Slides>10</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Arial Black</vt:lpstr>
      <vt:lpstr>Calibri</vt:lpstr>
      <vt:lpstr>Calibri Light</vt:lpstr>
      <vt:lpstr>Consolas</vt:lpstr>
      <vt:lpstr>Prata</vt:lpstr>
      <vt:lpstr>Raleway</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manas</cp:lastModifiedBy>
  <cp:revision>4</cp:revision>
  <dcterms:created xsi:type="dcterms:W3CDTF">2024-06-25T08:33:44Z</dcterms:created>
  <dcterms:modified xsi:type="dcterms:W3CDTF">2024-06-26T04:32:35Z</dcterms:modified>
</cp:coreProperties>
</file>